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72" r:id="rId3"/>
    <p:sldId id="262" r:id="rId4"/>
    <p:sldId id="268" r:id="rId5"/>
    <p:sldId id="269" r:id="rId6"/>
    <p:sldId id="270" r:id="rId7"/>
    <p:sldId id="271" r:id="rId8"/>
    <p:sldId id="263" r:id="rId9"/>
    <p:sldId id="264" r:id="rId10"/>
    <p:sldId id="265" r:id="rId11"/>
    <p:sldId id="266" r:id="rId12"/>
    <p:sldId id="267" r:id="rId13"/>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93" d="100"/>
          <a:sy n="93" d="100"/>
        </p:scale>
        <p:origin x="274" y="5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2192000" h="6858000">
                <a:moveTo>
                  <a:pt x="12191999" y="6857999"/>
                </a:moveTo>
                <a:lnTo>
                  <a:pt x="0" y="6857999"/>
                </a:lnTo>
                <a:lnTo>
                  <a:pt x="0" y="0"/>
                </a:lnTo>
                <a:lnTo>
                  <a:pt x="12191999" y="0"/>
                </a:lnTo>
                <a:lnTo>
                  <a:pt x="12191999" y="6857999"/>
                </a:lnTo>
                <a:close/>
              </a:path>
            </a:pathLst>
          </a:custGeom>
          <a:solidFill>
            <a:srgbClr val="1C1A1C"/>
          </a:solidFill>
        </p:spPr>
        <p:txBody>
          <a:bodyPr wrap="square" lIns="0" tIns="0" rIns="0" bIns="0" rtlCol="0"/>
          <a:lstStyle/>
          <a:p>
            <a:endParaRPr/>
          </a:p>
        </p:txBody>
      </p:sp>
      <p:sp>
        <p:nvSpPr>
          <p:cNvPr id="17" name="bg object 17"/>
          <p:cNvSpPr/>
          <p:nvPr/>
        </p:nvSpPr>
        <p:spPr>
          <a:xfrm>
            <a:off x="11784011" y="1189203"/>
            <a:ext cx="408305" cy="819150"/>
          </a:xfrm>
          <a:custGeom>
            <a:avLst/>
            <a:gdLst/>
            <a:ahLst/>
            <a:cxnLst/>
            <a:rect l="l" t="t" r="r" b="b"/>
            <a:pathLst>
              <a:path w="408304" h="819150">
                <a:moveTo>
                  <a:pt x="407988" y="819149"/>
                </a:moveTo>
                <a:lnTo>
                  <a:pt x="356960" y="815974"/>
                </a:lnTo>
                <a:lnTo>
                  <a:pt x="307748" y="806676"/>
                </a:lnTo>
                <a:lnTo>
                  <a:pt x="260803" y="791482"/>
                </a:lnTo>
                <a:lnTo>
                  <a:pt x="216127" y="771298"/>
                </a:lnTo>
                <a:lnTo>
                  <a:pt x="174852" y="745898"/>
                </a:lnTo>
                <a:lnTo>
                  <a:pt x="136978" y="715735"/>
                </a:lnTo>
                <a:lnTo>
                  <a:pt x="102960" y="681491"/>
                </a:lnTo>
                <a:lnTo>
                  <a:pt x="73251" y="643617"/>
                </a:lnTo>
                <a:lnTo>
                  <a:pt x="47851" y="602116"/>
                </a:lnTo>
                <a:lnTo>
                  <a:pt x="27441" y="557666"/>
                </a:lnTo>
                <a:lnTo>
                  <a:pt x="12473" y="510494"/>
                </a:lnTo>
                <a:lnTo>
                  <a:pt x="3174" y="461055"/>
                </a:lnTo>
                <a:lnTo>
                  <a:pt x="0" y="409574"/>
                </a:lnTo>
                <a:lnTo>
                  <a:pt x="906" y="383721"/>
                </a:lnTo>
                <a:lnTo>
                  <a:pt x="7256" y="333148"/>
                </a:lnTo>
                <a:lnTo>
                  <a:pt x="19276" y="284842"/>
                </a:lnTo>
                <a:lnTo>
                  <a:pt x="36966" y="239032"/>
                </a:lnTo>
                <a:lnTo>
                  <a:pt x="60098" y="195942"/>
                </a:lnTo>
                <a:lnTo>
                  <a:pt x="87539" y="156255"/>
                </a:lnTo>
                <a:lnTo>
                  <a:pt x="119516" y="119969"/>
                </a:lnTo>
                <a:lnTo>
                  <a:pt x="155574" y="87992"/>
                </a:lnTo>
                <a:lnTo>
                  <a:pt x="195035" y="60324"/>
                </a:lnTo>
                <a:lnTo>
                  <a:pt x="238124" y="37192"/>
                </a:lnTo>
                <a:lnTo>
                  <a:pt x="283708" y="19276"/>
                </a:lnTo>
                <a:lnTo>
                  <a:pt x="332014" y="7257"/>
                </a:lnTo>
                <a:lnTo>
                  <a:pt x="382360" y="1133"/>
                </a:lnTo>
                <a:lnTo>
                  <a:pt x="407988" y="0"/>
                </a:lnTo>
                <a:lnTo>
                  <a:pt x="407988" y="819149"/>
                </a:lnTo>
                <a:close/>
              </a:path>
            </a:pathLst>
          </a:custGeom>
          <a:solidFill>
            <a:srgbClr val="F4F4F4"/>
          </a:solidFill>
        </p:spPr>
        <p:txBody>
          <a:bodyPr wrap="square" lIns="0" tIns="0" rIns="0" bIns="0" rtlCol="0"/>
          <a:lstStyle/>
          <a:p>
            <a:endParaRPr/>
          </a:p>
        </p:txBody>
      </p:sp>
      <p:sp>
        <p:nvSpPr>
          <p:cNvPr id="18" name="bg object 18"/>
          <p:cNvSpPr/>
          <p:nvPr/>
        </p:nvSpPr>
        <p:spPr>
          <a:xfrm>
            <a:off x="773854" y="1257300"/>
            <a:ext cx="0" cy="5600700"/>
          </a:xfrm>
          <a:custGeom>
            <a:avLst/>
            <a:gdLst/>
            <a:ahLst/>
            <a:cxnLst/>
            <a:rect l="l" t="t" r="r" b="b"/>
            <a:pathLst>
              <a:path h="5600700">
                <a:moveTo>
                  <a:pt x="0" y="0"/>
                </a:moveTo>
                <a:lnTo>
                  <a:pt x="0" y="5600699"/>
                </a:lnTo>
              </a:path>
            </a:pathLst>
          </a:custGeom>
          <a:ln w="25399">
            <a:solidFill>
              <a:srgbClr val="F4F4F4"/>
            </a:solidFill>
          </a:ln>
        </p:spPr>
        <p:txBody>
          <a:bodyPr wrap="square" lIns="0" tIns="0" rIns="0" bIns="0" rtlCol="0"/>
          <a:lstStyle/>
          <a:p>
            <a:endParaRPr/>
          </a:p>
        </p:txBody>
      </p:sp>
      <p:pic>
        <p:nvPicPr>
          <p:cNvPr id="19" name="bg object 19"/>
          <p:cNvPicPr/>
          <p:nvPr/>
        </p:nvPicPr>
        <p:blipFill>
          <a:blip r:embed="rId2" cstate="print"/>
          <a:stretch>
            <a:fillRect/>
          </a:stretch>
        </p:blipFill>
        <p:spPr>
          <a:xfrm>
            <a:off x="1" y="0"/>
            <a:ext cx="12191998" cy="6857999"/>
          </a:xfrm>
          <a:prstGeom prst="rect">
            <a:avLst/>
          </a:prstGeom>
        </p:spPr>
      </p:pic>
      <p:pic>
        <p:nvPicPr>
          <p:cNvPr id="20" name="bg object 20"/>
          <p:cNvPicPr/>
          <p:nvPr/>
        </p:nvPicPr>
        <p:blipFill>
          <a:blip r:embed="rId3" cstate="print"/>
          <a:stretch>
            <a:fillRect/>
          </a:stretch>
        </p:blipFill>
        <p:spPr>
          <a:xfrm>
            <a:off x="3003087" y="1804300"/>
            <a:ext cx="6185824" cy="5053699"/>
          </a:xfrm>
          <a:prstGeom prst="rect">
            <a:avLst/>
          </a:prstGeom>
        </p:spPr>
      </p:pic>
      <p:sp>
        <p:nvSpPr>
          <p:cNvPr id="2" name="Holder 2"/>
          <p:cNvSpPr>
            <a:spLocks noGrp="1"/>
          </p:cNvSpPr>
          <p:nvPr>
            <p:ph type="ctrTitle"/>
          </p:nvPr>
        </p:nvSpPr>
        <p:spPr>
          <a:xfrm>
            <a:off x="5390524" y="991530"/>
            <a:ext cx="1399540" cy="635000"/>
          </a:xfrm>
          <a:prstGeom prst="rect">
            <a:avLst/>
          </a:prstGeom>
        </p:spPr>
        <p:txBody>
          <a:bodyPr wrap="square" lIns="0" tIns="0" rIns="0" bIns="0">
            <a:spAutoFit/>
          </a:bodyPr>
          <a:lstStyle>
            <a:lvl1pPr>
              <a:defRPr sz="2200" b="1" i="0">
                <a:solidFill>
                  <a:srgbClr val="FF9900"/>
                </a:solidFill>
                <a:latin typeface="Times New Roman"/>
                <a:cs typeface="Times New Roman"/>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2000" b="0" i="0">
                <a:solidFill>
                  <a:srgbClr val="FFF1CC"/>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3/25/2025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00" b="1" i="0">
                <a:solidFill>
                  <a:srgbClr val="FF9900"/>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2000" b="0" i="0">
                <a:solidFill>
                  <a:srgbClr val="FFF1CC"/>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3/25/2025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00" b="1" i="0">
                <a:solidFill>
                  <a:srgbClr val="FF9900"/>
                </a:solidFill>
                <a:latin typeface="Times New Roman"/>
                <a:cs typeface="Times New Roman"/>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3/25/2025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8000"/>
          </a:xfrm>
          <a:prstGeom prst="rect">
            <a:avLst/>
          </a:prstGeom>
        </p:spPr>
      </p:pic>
      <p:sp>
        <p:nvSpPr>
          <p:cNvPr id="17" name="bg object 17"/>
          <p:cNvSpPr/>
          <p:nvPr/>
        </p:nvSpPr>
        <p:spPr>
          <a:xfrm>
            <a:off x="11784010" y="1189203"/>
            <a:ext cx="408305" cy="819150"/>
          </a:xfrm>
          <a:custGeom>
            <a:avLst/>
            <a:gdLst/>
            <a:ahLst/>
            <a:cxnLst/>
            <a:rect l="l" t="t" r="r" b="b"/>
            <a:pathLst>
              <a:path w="408304" h="819150">
                <a:moveTo>
                  <a:pt x="407988" y="819149"/>
                </a:moveTo>
                <a:lnTo>
                  <a:pt x="356960" y="815974"/>
                </a:lnTo>
                <a:lnTo>
                  <a:pt x="307748" y="806676"/>
                </a:lnTo>
                <a:lnTo>
                  <a:pt x="260803" y="791482"/>
                </a:lnTo>
                <a:lnTo>
                  <a:pt x="216127" y="771298"/>
                </a:lnTo>
                <a:lnTo>
                  <a:pt x="174852" y="745898"/>
                </a:lnTo>
                <a:lnTo>
                  <a:pt x="136978" y="715735"/>
                </a:lnTo>
                <a:lnTo>
                  <a:pt x="102960" y="681491"/>
                </a:lnTo>
                <a:lnTo>
                  <a:pt x="73251" y="643617"/>
                </a:lnTo>
                <a:lnTo>
                  <a:pt x="47851" y="602116"/>
                </a:lnTo>
                <a:lnTo>
                  <a:pt x="27441" y="557666"/>
                </a:lnTo>
                <a:lnTo>
                  <a:pt x="12473" y="510494"/>
                </a:lnTo>
                <a:lnTo>
                  <a:pt x="3174" y="461055"/>
                </a:lnTo>
                <a:lnTo>
                  <a:pt x="0" y="409574"/>
                </a:lnTo>
                <a:lnTo>
                  <a:pt x="906" y="383721"/>
                </a:lnTo>
                <a:lnTo>
                  <a:pt x="7256" y="333148"/>
                </a:lnTo>
                <a:lnTo>
                  <a:pt x="19276" y="284842"/>
                </a:lnTo>
                <a:lnTo>
                  <a:pt x="36966" y="239032"/>
                </a:lnTo>
                <a:lnTo>
                  <a:pt x="60098" y="195942"/>
                </a:lnTo>
                <a:lnTo>
                  <a:pt x="87539" y="156255"/>
                </a:lnTo>
                <a:lnTo>
                  <a:pt x="119516" y="119969"/>
                </a:lnTo>
                <a:lnTo>
                  <a:pt x="155574" y="87992"/>
                </a:lnTo>
                <a:lnTo>
                  <a:pt x="195035" y="60324"/>
                </a:lnTo>
                <a:lnTo>
                  <a:pt x="238124" y="37192"/>
                </a:lnTo>
                <a:lnTo>
                  <a:pt x="283708" y="19276"/>
                </a:lnTo>
                <a:lnTo>
                  <a:pt x="332014" y="7257"/>
                </a:lnTo>
                <a:lnTo>
                  <a:pt x="382360" y="1133"/>
                </a:lnTo>
                <a:lnTo>
                  <a:pt x="407988" y="0"/>
                </a:lnTo>
                <a:lnTo>
                  <a:pt x="407988" y="819149"/>
                </a:lnTo>
                <a:close/>
              </a:path>
            </a:pathLst>
          </a:custGeom>
          <a:solidFill>
            <a:srgbClr val="F4F4F4"/>
          </a:solidFill>
        </p:spPr>
        <p:txBody>
          <a:bodyPr wrap="square" lIns="0" tIns="0" rIns="0" bIns="0" rtlCol="0"/>
          <a:lstStyle/>
          <a:p>
            <a:endParaRPr/>
          </a:p>
        </p:txBody>
      </p:sp>
      <p:sp>
        <p:nvSpPr>
          <p:cNvPr id="18" name="bg object 18"/>
          <p:cNvSpPr/>
          <p:nvPr/>
        </p:nvSpPr>
        <p:spPr>
          <a:xfrm>
            <a:off x="773854" y="1257300"/>
            <a:ext cx="0" cy="5600700"/>
          </a:xfrm>
          <a:custGeom>
            <a:avLst/>
            <a:gdLst/>
            <a:ahLst/>
            <a:cxnLst/>
            <a:rect l="l" t="t" r="r" b="b"/>
            <a:pathLst>
              <a:path h="5600700">
                <a:moveTo>
                  <a:pt x="0" y="0"/>
                </a:moveTo>
                <a:lnTo>
                  <a:pt x="0" y="5600699"/>
                </a:lnTo>
              </a:path>
            </a:pathLst>
          </a:custGeom>
          <a:ln w="25399">
            <a:solidFill>
              <a:srgbClr val="F4F4F4"/>
            </a:solidFill>
          </a:ln>
        </p:spPr>
        <p:txBody>
          <a:bodyPr wrap="square" lIns="0" tIns="0" rIns="0" bIns="0" rtlCol="0"/>
          <a:lstStyle/>
          <a:p>
            <a:endParaRPr/>
          </a:p>
        </p:txBody>
      </p:sp>
      <p:pic>
        <p:nvPicPr>
          <p:cNvPr id="19" name="bg object 19"/>
          <p:cNvPicPr/>
          <p:nvPr/>
        </p:nvPicPr>
        <p:blipFill>
          <a:blip r:embed="rId3" cstate="print"/>
          <a:stretch>
            <a:fillRect/>
          </a:stretch>
        </p:blipFill>
        <p:spPr>
          <a:xfrm>
            <a:off x="0" y="0"/>
            <a:ext cx="10289545" cy="6857999"/>
          </a:xfrm>
          <a:prstGeom prst="rect">
            <a:avLst/>
          </a:prstGeom>
        </p:spPr>
      </p:pic>
      <p:sp>
        <p:nvSpPr>
          <p:cNvPr id="20" name="bg object 20"/>
          <p:cNvSpPr/>
          <p:nvPr/>
        </p:nvSpPr>
        <p:spPr>
          <a:xfrm>
            <a:off x="250312" y="5324637"/>
            <a:ext cx="1360805" cy="1360805"/>
          </a:xfrm>
          <a:custGeom>
            <a:avLst/>
            <a:gdLst/>
            <a:ahLst/>
            <a:cxnLst/>
            <a:rect l="l" t="t" r="r" b="b"/>
            <a:pathLst>
              <a:path w="1360805" h="1360804">
                <a:moveTo>
                  <a:pt x="680399" y="1360799"/>
                </a:moveTo>
                <a:lnTo>
                  <a:pt x="631808" y="1359091"/>
                </a:lnTo>
                <a:lnTo>
                  <a:pt x="584139" y="1354043"/>
                </a:lnTo>
                <a:lnTo>
                  <a:pt x="537507" y="1345770"/>
                </a:lnTo>
                <a:lnTo>
                  <a:pt x="492027" y="1334387"/>
                </a:lnTo>
                <a:lnTo>
                  <a:pt x="447815" y="1320009"/>
                </a:lnTo>
                <a:lnTo>
                  <a:pt x="404986" y="1302752"/>
                </a:lnTo>
                <a:lnTo>
                  <a:pt x="363654" y="1282731"/>
                </a:lnTo>
                <a:lnTo>
                  <a:pt x="323935" y="1260061"/>
                </a:lnTo>
                <a:lnTo>
                  <a:pt x="285945" y="1234857"/>
                </a:lnTo>
                <a:lnTo>
                  <a:pt x="249797" y="1207233"/>
                </a:lnTo>
                <a:lnTo>
                  <a:pt x="215608" y="1177306"/>
                </a:lnTo>
                <a:lnTo>
                  <a:pt x="183493" y="1145191"/>
                </a:lnTo>
                <a:lnTo>
                  <a:pt x="153566" y="1111002"/>
                </a:lnTo>
                <a:lnTo>
                  <a:pt x="125942" y="1074854"/>
                </a:lnTo>
                <a:lnTo>
                  <a:pt x="100738" y="1036864"/>
                </a:lnTo>
                <a:lnTo>
                  <a:pt x="78068" y="997145"/>
                </a:lnTo>
                <a:lnTo>
                  <a:pt x="58047" y="955813"/>
                </a:lnTo>
                <a:lnTo>
                  <a:pt x="40790" y="912984"/>
                </a:lnTo>
                <a:lnTo>
                  <a:pt x="26412" y="868772"/>
                </a:lnTo>
                <a:lnTo>
                  <a:pt x="15029" y="823292"/>
                </a:lnTo>
                <a:lnTo>
                  <a:pt x="6756" y="776660"/>
                </a:lnTo>
                <a:lnTo>
                  <a:pt x="1708" y="728991"/>
                </a:lnTo>
                <a:lnTo>
                  <a:pt x="0" y="680399"/>
                </a:lnTo>
                <a:lnTo>
                  <a:pt x="1708" y="631808"/>
                </a:lnTo>
                <a:lnTo>
                  <a:pt x="6756" y="584139"/>
                </a:lnTo>
                <a:lnTo>
                  <a:pt x="15029" y="537507"/>
                </a:lnTo>
                <a:lnTo>
                  <a:pt x="26412" y="492027"/>
                </a:lnTo>
                <a:lnTo>
                  <a:pt x="40790" y="447815"/>
                </a:lnTo>
                <a:lnTo>
                  <a:pt x="58047" y="404986"/>
                </a:lnTo>
                <a:lnTo>
                  <a:pt x="78068" y="363654"/>
                </a:lnTo>
                <a:lnTo>
                  <a:pt x="100738" y="323935"/>
                </a:lnTo>
                <a:lnTo>
                  <a:pt x="125942" y="285945"/>
                </a:lnTo>
                <a:lnTo>
                  <a:pt x="153566" y="249797"/>
                </a:lnTo>
                <a:lnTo>
                  <a:pt x="183493" y="215608"/>
                </a:lnTo>
                <a:lnTo>
                  <a:pt x="215608" y="183493"/>
                </a:lnTo>
                <a:lnTo>
                  <a:pt x="249797" y="153566"/>
                </a:lnTo>
                <a:lnTo>
                  <a:pt x="285945" y="125942"/>
                </a:lnTo>
                <a:lnTo>
                  <a:pt x="323935" y="100738"/>
                </a:lnTo>
                <a:lnTo>
                  <a:pt x="363654" y="78068"/>
                </a:lnTo>
                <a:lnTo>
                  <a:pt x="404986" y="58047"/>
                </a:lnTo>
                <a:lnTo>
                  <a:pt x="447815" y="40790"/>
                </a:lnTo>
                <a:lnTo>
                  <a:pt x="492027" y="26412"/>
                </a:lnTo>
                <a:lnTo>
                  <a:pt x="537507" y="15029"/>
                </a:lnTo>
                <a:lnTo>
                  <a:pt x="584139" y="6756"/>
                </a:lnTo>
                <a:lnTo>
                  <a:pt x="631808" y="1708"/>
                </a:lnTo>
                <a:lnTo>
                  <a:pt x="680399" y="0"/>
                </a:lnTo>
                <a:lnTo>
                  <a:pt x="727817" y="1708"/>
                </a:lnTo>
                <a:lnTo>
                  <a:pt x="728875" y="1708"/>
                </a:lnTo>
                <a:lnTo>
                  <a:pt x="777867" y="7014"/>
                </a:lnTo>
                <a:lnTo>
                  <a:pt x="825622" y="15675"/>
                </a:lnTo>
                <a:lnTo>
                  <a:pt x="872495" y="27678"/>
                </a:lnTo>
                <a:lnTo>
                  <a:pt x="918316" y="42951"/>
                </a:lnTo>
                <a:lnTo>
                  <a:pt x="962911" y="61423"/>
                </a:lnTo>
                <a:lnTo>
                  <a:pt x="1006111" y="83024"/>
                </a:lnTo>
                <a:lnTo>
                  <a:pt x="1047743" y="107681"/>
                </a:lnTo>
                <a:lnTo>
                  <a:pt x="1087635" y="135324"/>
                </a:lnTo>
                <a:lnTo>
                  <a:pt x="1125616" y="165882"/>
                </a:lnTo>
                <a:lnTo>
                  <a:pt x="1161515" y="199284"/>
                </a:lnTo>
                <a:lnTo>
                  <a:pt x="1194917" y="235183"/>
                </a:lnTo>
                <a:lnTo>
                  <a:pt x="1225475" y="273164"/>
                </a:lnTo>
                <a:lnTo>
                  <a:pt x="1253118" y="313056"/>
                </a:lnTo>
                <a:lnTo>
                  <a:pt x="1277775" y="354688"/>
                </a:lnTo>
                <a:lnTo>
                  <a:pt x="1299376" y="397888"/>
                </a:lnTo>
                <a:lnTo>
                  <a:pt x="1317848" y="442484"/>
                </a:lnTo>
                <a:lnTo>
                  <a:pt x="1333121" y="488304"/>
                </a:lnTo>
                <a:lnTo>
                  <a:pt x="1345124" y="535178"/>
                </a:lnTo>
                <a:lnTo>
                  <a:pt x="1353785" y="582932"/>
                </a:lnTo>
                <a:lnTo>
                  <a:pt x="1359034" y="631397"/>
                </a:lnTo>
                <a:lnTo>
                  <a:pt x="1360799" y="680399"/>
                </a:lnTo>
                <a:lnTo>
                  <a:pt x="1359091" y="728991"/>
                </a:lnTo>
                <a:lnTo>
                  <a:pt x="1354043" y="776660"/>
                </a:lnTo>
                <a:lnTo>
                  <a:pt x="1345770" y="823292"/>
                </a:lnTo>
                <a:lnTo>
                  <a:pt x="1334387" y="868772"/>
                </a:lnTo>
                <a:lnTo>
                  <a:pt x="1320009" y="912984"/>
                </a:lnTo>
                <a:lnTo>
                  <a:pt x="1302752" y="955813"/>
                </a:lnTo>
                <a:lnTo>
                  <a:pt x="1282731" y="997145"/>
                </a:lnTo>
                <a:lnTo>
                  <a:pt x="1260061" y="1036864"/>
                </a:lnTo>
                <a:lnTo>
                  <a:pt x="1234857" y="1074854"/>
                </a:lnTo>
                <a:lnTo>
                  <a:pt x="1207233" y="1111002"/>
                </a:lnTo>
                <a:lnTo>
                  <a:pt x="1177306" y="1145191"/>
                </a:lnTo>
                <a:lnTo>
                  <a:pt x="1145191" y="1177306"/>
                </a:lnTo>
                <a:lnTo>
                  <a:pt x="1111002" y="1207233"/>
                </a:lnTo>
                <a:lnTo>
                  <a:pt x="1074854" y="1234857"/>
                </a:lnTo>
                <a:lnTo>
                  <a:pt x="1036864" y="1260061"/>
                </a:lnTo>
                <a:lnTo>
                  <a:pt x="997145" y="1282731"/>
                </a:lnTo>
                <a:lnTo>
                  <a:pt x="955813" y="1302752"/>
                </a:lnTo>
                <a:lnTo>
                  <a:pt x="912984" y="1320009"/>
                </a:lnTo>
                <a:lnTo>
                  <a:pt x="868772" y="1334387"/>
                </a:lnTo>
                <a:lnTo>
                  <a:pt x="823292" y="1345770"/>
                </a:lnTo>
                <a:lnTo>
                  <a:pt x="776660" y="1354043"/>
                </a:lnTo>
                <a:lnTo>
                  <a:pt x="728991" y="1359091"/>
                </a:lnTo>
                <a:lnTo>
                  <a:pt x="680399" y="1360799"/>
                </a:lnTo>
                <a:close/>
              </a:path>
            </a:pathLst>
          </a:custGeom>
          <a:solidFill>
            <a:srgbClr val="F4F4F4"/>
          </a:solidFill>
        </p:spPr>
        <p:txBody>
          <a:bodyPr wrap="square" lIns="0" tIns="0" rIns="0" bIns="0" rtlCol="0"/>
          <a:lstStyle/>
          <a:p>
            <a:endParaRPr/>
          </a:p>
        </p:txBody>
      </p:sp>
      <p:sp>
        <p:nvSpPr>
          <p:cNvPr id="21" name="bg object 21"/>
          <p:cNvSpPr/>
          <p:nvPr/>
        </p:nvSpPr>
        <p:spPr>
          <a:xfrm>
            <a:off x="250312" y="5324637"/>
            <a:ext cx="1360805" cy="1360805"/>
          </a:xfrm>
          <a:custGeom>
            <a:avLst/>
            <a:gdLst/>
            <a:ahLst/>
            <a:cxnLst/>
            <a:rect l="l" t="t" r="r" b="b"/>
            <a:pathLst>
              <a:path w="1360805" h="1360804">
                <a:moveTo>
                  <a:pt x="0" y="680399"/>
                </a:moveTo>
                <a:lnTo>
                  <a:pt x="1708" y="631808"/>
                </a:lnTo>
                <a:lnTo>
                  <a:pt x="6756" y="584139"/>
                </a:lnTo>
                <a:lnTo>
                  <a:pt x="15029" y="537507"/>
                </a:lnTo>
                <a:lnTo>
                  <a:pt x="26412" y="492027"/>
                </a:lnTo>
                <a:lnTo>
                  <a:pt x="40790" y="447815"/>
                </a:lnTo>
                <a:lnTo>
                  <a:pt x="58047" y="404986"/>
                </a:lnTo>
                <a:lnTo>
                  <a:pt x="78068" y="363654"/>
                </a:lnTo>
                <a:lnTo>
                  <a:pt x="100738" y="323935"/>
                </a:lnTo>
                <a:lnTo>
                  <a:pt x="125942" y="285945"/>
                </a:lnTo>
                <a:lnTo>
                  <a:pt x="153566" y="249797"/>
                </a:lnTo>
                <a:lnTo>
                  <a:pt x="183493" y="215608"/>
                </a:lnTo>
                <a:lnTo>
                  <a:pt x="215608" y="183493"/>
                </a:lnTo>
                <a:lnTo>
                  <a:pt x="249797" y="153566"/>
                </a:lnTo>
                <a:lnTo>
                  <a:pt x="285945" y="125942"/>
                </a:lnTo>
                <a:lnTo>
                  <a:pt x="323935" y="100738"/>
                </a:lnTo>
                <a:lnTo>
                  <a:pt x="363654" y="78068"/>
                </a:lnTo>
                <a:lnTo>
                  <a:pt x="404986" y="58047"/>
                </a:lnTo>
                <a:lnTo>
                  <a:pt x="447815" y="40790"/>
                </a:lnTo>
                <a:lnTo>
                  <a:pt x="492027" y="26412"/>
                </a:lnTo>
                <a:lnTo>
                  <a:pt x="537507" y="15029"/>
                </a:lnTo>
                <a:lnTo>
                  <a:pt x="584139" y="6756"/>
                </a:lnTo>
                <a:lnTo>
                  <a:pt x="631808" y="1708"/>
                </a:lnTo>
                <a:lnTo>
                  <a:pt x="680399" y="0"/>
                </a:lnTo>
                <a:lnTo>
                  <a:pt x="729402" y="1765"/>
                </a:lnTo>
                <a:lnTo>
                  <a:pt x="777867" y="7014"/>
                </a:lnTo>
                <a:lnTo>
                  <a:pt x="825622" y="15675"/>
                </a:lnTo>
                <a:lnTo>
                  <a:pt x="872495" y="27678"/>
                </a:lnTo>
                <a:lnTo>
                  <a:pt x="918316" y="42951"/>
                </a:lnTo>
                <a:lnTo>
                  <a:pt x="962911" y="61423"/>
                </a:lnTo>
                <a:lnTo>
                  <a:pt x="1006111" y="83024"/>
                </a:lnTo>
                <a:lnTo>
                  <a:pt x="1047743" y="107681"/>
                </a:lnTo>
                <a:lnTo>
                  <a:pt x="1087635" y="135324"/>
                </a:lnTo>
                <a:lnTo>
                  <a:pt x="1125616" y="165882"/>
                </a:lnTo>
                <a:lnTo>
                  <a:pt x="1161515" y="199284"/>
                </a:lnTo>
                <a:lnTo>
                  <a:pt x="1194917" y="235183"/>
                </a:lnTo>
                <a:lnTo>
                  <a:pt x="1225475" y="273164"/>
                </a:lnTo>
                <a:lnTo>
                  <a:pt x="1253118" y="313056"/>
                </a:lnTo>
                <a:lnTo>
                  <a:pt x="1277775" y="354688"/>
                </a:lnTo>
                <a:lnTo>
                  <a:pt x="1299376" y="397888"/>
                </a:lnTo>
                <a:lnTo>
                  <a:pt x="1317848" y="442484"/>
                </a:lnTo>
                <a:lnTo>
                  <a:pt x="1333121" y="488304"/>
                </a:lnTo>
                <a:lnTo>
                  <a:pt x="1345124" y="535178"/>
                </a:lnTo>
                <a:lnTo>
                  <a:pt x="1353785" y="582932"/>
                </a:lnTo>
                <a:lnTo>
                  <a:pt x="1359034" y="631397"/>
                </a:lnTo>
                <a:lnTo>
                  <a:pt x="1360799" y="680399"/>
                </a:lnTo>
                <a:lnTo>
                  <a:pt x="1359091" y="728991"/>
                </a:lnTo>
                <a:lnTo>
                  <a:pt x="1354043" y="776660"/>
                </a:lnTo>
                <a:lnTo>
                  <a:pt x="1345770" y="823292"/>
                </a:lnTo>
                <a:lnTo>
                  <a:pt x="1334387" y="868772"/>
                </a:lnTo>
                <a:lnTo>
                  <a:pt x="1320009" y="912984"/>
                </a:lnTo>
                <a:lnTo>
                  <a:pt x="1302752" y="955813"/>
                </a:lnTo>
                <a:lnTo>
                  <a:pt x="1282731" y="997145"/>
                </a:lnTo>
                <a:lnTo>
                  <a:pt x="1260061" y="1036864"/>
                </a:lnTo>
                <a:lnTo>
                  <a:pt x="1234857" y="1074854"/>
                </a:lnTo>
                <a:lnTo>
                  <a:pt x="1207233" y="1111002"/>
                </a:lnTo>
                <a:lnTo>
                  <a:pt x="1177306" y="1145191"/>
                </a:lnTo>
                <a:lnTo>
                  <a:pt x="1145191" y="1177306"/>
                </a:lnTo>
                <a:lnTo>
                  <a:pt x="1111002" y="1207233"/>
                </a:lnTo>
                <a:lnTo>
                  <a:pt x="1074854" y="1234857"/>
                </a:lnTo>
                <a:lnTo>
                  <a:pt x="1036864" y="1260061"/>
                </a:lnTo>
                <a:lnTo>
                  <a:pt x="997145" y="1282731"/>
                </a:lnTo>
                <a:lnTo>
                  <a:pt x="955813" y="1302752"/>
                </a:lnTo>
                <a:lnTo>
                  <a:pt x="912984" y="1320009"/>
                </a:lnTo>
                <a:lnTo>
                  <a:pt x="868772" y="1334387"/>
                </a:lnTo>
                <a:lnTo>
                  <a:pt x="823292" y="1345770"/>
                </a:lnTo>
                <a:lnTo>
                  <a:pt x="776660" y="1354043"/>
                </a:lnTo>
                <a:lnTo>
                  <a:pt x="728991" y="1359091"/>
                </a:lnTo>
                <a:lnTo>
                  <a:pt x="680399" y="1360799"/>
                </a:lnTo>
                <a:lnTo>
                  <a:pt x="631808" y="1359091"/>
                </a:lnTo>
                <a:lnTo>
                  <a:pt x="584139" y="1354043"/>
                </a:lnTo>
                <a:lnTo>
                  <a:pt x="537507" y="1345770"/>
                </a:lnTo>
                <a:lnTo>
                  <a:pt x="492027" y="1334387"/>
                </a:lnTo>
                <a:lnTo>
                  <a:pt x="447815" y="1320009"/>
                </a:lnTo>
                <a:lnTo>
                  <a:pt x="404986" y="1302752"/>
                </a:lnTo>
                <a:lnTo>
                  <a:pt x="363654" y="1282731"/>
                </a:lnTo>
                <a:lnTo>
                  <a:pt x="323935" y="1260061"/>
                </a:lnTo>
                <a:lnTo>
                  <a:pt x="285945" y="1234857"/>
                </a:lnTo>
                <a:lnTo>
                  <a:pt x="249797" y="1207233"/>
                </a:lnTo>
                <a:lnTo>
                  <a:pt x="215608" y="1177306"/>
                </a:lnTo>
                <a:lnTo>
                  <a:pt x="183493" y="1145191"/>
                </a:lnTo>
                <a:lnTo>
                  <a:pt x="153566" y="1111002"/>
                </a:lnTo>
                <a:lnTo>
                  <a:pt x="125942" y="1074854"/>
                </a:lnTo>
                <a:lnTo>
                  <a:pt x="100738" y="1036864"/>
                </a:lnTo>
                <a:lnTo>
                  <a:pt x="78068" y="997145"/>
                </a:lnTo>
                <a:lnTo>
                  <a:pt x="58047" y="955813"/>
                </a:lnTo>
                <a:lnTo>
                  <a:pt x="40790" y="912984"/>
                </a:lnTo>
                <a:lnTo>
                  <a:pt x="26412" y="868772"/>
                </a:lnTo>
                <a:lnTo>
                  <a:pt x="15029" y="823292"/>
                </a:lnTo>
                <a:lnTo>
                  <a:pt x="6756" y="776660"/>
                </a:lnTo>
                <a:lnTo>
                  <a:pt x="1708" y="728991"/>
                </a:lnTo>
                <a:lnTo>
                  <a:pt x="0" y="680399"/>
                </a:lnTo>
                <a:close/>
              </a:path>
            </a:pathLst>
          </a:custGeom>
          <a:ln w="9524">
            <a:solidFill>
              <a:srgbClr val="1C1A1C"/>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200" b="1" i="0">
                <a:solidFill>
                  <a:srgbClr val="FF9900"/>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3/25/2025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3/25/2025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2192000" h="6858000">
                <a:moveTo>
                  <a:pt x="12191999" y="6857999"/>
                </a:moveTo>
                <a:lnTo>
                  <a:pt x="0" y="6857999"/>
                </a:lnTo>
                <a:lnTo>
                  <a:pt x="0" y="0"/>
                </a:lnTo>
                <a:lnTo>
                  <a:pt x="12191999" y="0"/>
                </a:lnTo>
                <a:lnTo>
                  <a:pt x="12191999" y="6857999"/>
                </a:lnTo>
                <a:close/>
              </a:path>
            </a:pathLst>
          </a:custGeom>
          <a:solidFill>
            <a:srgbClr val="1C1A1C"/>
          </a:solidFill>
        </p:spPr>
        <p:txBody>
          <a:bodyPr wrap="square" lIns="0" tIns="0" rIns="0" bIns="0" rtlCol="0"/>
          <a:lstStyle/>
          <a:p>
            <a:endParaRPr/>
          </a:p>
        </p:txBody>
      </p:sp>
      <p:sp>
        <p:nvSpPr>
          <p:cNvPr id="17" name="bg object 17"/>
          <p:cNvSpPr/>
          <p:nvPr/>
        </p:nvSpPr>
        <p:spPr>
          <a:xfrm>
            <a:off x="11784011" y="1189203"/>
            <a:ext cx="408305" cy="819150"/>
          </a:xfrm>
          <a:custGeom>
            <a:avLst/>
            <a:gdLst/>
            <a:ahLst/>
            <a:cxnLst/>
            <a:rect l="l" t="t" r="r" b="b"/>
            <a:pathLst>
              <a:path w="408304" h="819150">
                <a:moveTo>
                  <a:pt x="407988" y="819149"/>
                </a:moveTo>
                <a:lnTo>
                  <a:pt x="356960" y="815974"/>
                </a:lnTo>
                <a:lnTo>
                  <a:pt x="307748" y="806676"/>
                </a:lnTo>
                <a:lnTo>
                  <a:pt x="260803" y="791482"/>
                </a:lnTo>
                <a:lnTo>
                  <a:pt x="216127" y="771298"/>
                </a:lnTo>
                <a:lnTo>
                  <a:pt x="174852" y="745898"/>
                </a:lnTo>
                <a:lnTo>
                  <a:pt x="136978" y="715735"/>
                </a:lnTo>
                <a:lnTo>
                  <a:pt x="102960" y="681491"/>
                </a:lnTo>
                <a:lnTo>
                  <a:pt x="73251" y="643617"/>
                </a:lnTo>
                <a:lnTo>
                  <a:pt x="47851" y="602116"/>
                </a:lnTo>
                <a:lnTo>
                  <a:pt x="27441" y="557666"/>
                </a:lnTo>
                <a:lnTo>
                  <a:pt x="12473" y="510494"/>
                </a:lnTo>
                <a:lnTo>
                  <a:pt x="3174" y="461055"/>
                </a:lnTo>
                <a:lnTo>
                  <a:pt x="0" y="409574"/>
                </a:lnTo>
                <a:lnTo>
                  <a:pt x="906" y="383721"/>
                </a:lnTo>
                <a:lnTo>
                  <a:pt x="7256" y="333148"/>
                </a:lnTo>
                <a:lnTo>
                  <a:pt x="19276" y="284842"/>
                </a:lnTo>
                <a:lnTo>
                  <a:pt x="36966" y="239032"/>
                </a:lnTo>
                <a:lnTo>
                  <a:pt x="60098" y="195942"/>
                </a:lnTo>
                <a:lnTo>
                  <a:pt x="87539" y="156255"/>
                </a:lnTo>
                <a:lnTo>
                  <a:pt x="119516" y="119969"/>
                </a:lnTo>
                <a:lnTo>
                  <a:pt x="155574" y="87992"/>
                </a:lnTo>
                <a:lnTo>
                  <a:pt x="195035" y="60324"/>
                </a:lnTo>
                <a:lnTo>
                  <a:pt x="238124" y="37192"/>
                </a:lnTo>
                <a:lnTo>
                  <a:pt x="283708" y="19276"/>
                </a:lnTo>
                <a:lnTo>
                  <a:pt x="332014" y="7257"/>
                </a:lnTo>
                <a:lnTo>
                  <a:pt x="382360" y="1133"/>
                </a:lnTo>
                <a:lnTo>
                  <a:pt x="407988" y="0"/>
                </a:lnTo>
                <a:lnTo>
                  <a:pt x="407988" y="819149"/>
                </a:lnTo>
                <a:close/>
              </a:path>
            </a:pathLst>
          </a:custGeom>
          <a:solidFill>
            <a:srgbClr val="F4F4F4"/>
          </a:solidFill>
        </p:spPr>
        <p:txBody>
          <a:bodyPr wrap="square" lIns="0" tIns="0" rIns="0" bIns="0" rtlCol="0"/>
          <a:lstStyle/>
          <a:p>
            <a:endParaRPr/>
          </a:p>
        </p:txBody>
      </p:sp>
      <p:sp>
        <p:nvSpPr>
          <p:cNvPr id="18" name="bg object 18"/>
          <p:cNvSpPr/>
          <p:nvPr/>
        </p:nvSpPr>
        <p:spPr>
          <a:xfrm>
            <a:off x="773854" y="1257300"/>
            <a:ext cx="0" cy="5600700"/>
          </a:xfrm>
          <a:custGeom>
            <a:avLst/>
            <a:gdLst/>
            <a:ahLst/>
            <a:cxnLst/>
            <a:rect l="l" t="t" r="r" b="b"/>
            <a:pathLst>
              <a:path h="5600700">
                <a:moveTo>
                  <a:pt x="0" y="0"/>
                </a:moveTo>
                <a:lnTo>
                  <a:pt x="0" y="5600699"/>
                </a:lnTo>
              </a:path>
            </a:pathLst>
          </a:custGeom>
          <a:ln w="25399">
            <a:solidFill>
              <a:srgbClr val="F4F4F4"/>
            </a:solidFill>
          </a:ln>
        </p:spPr>
        <p:txBody>
          <a:bodyPr wrap="square" lIns="0" tIns="0" rIns="0" bIns="0" rtlCol="0"/>
          <a:lstStyle/>
          <a:p>
            <a:endParaRPr/>
          </a:p>
        </p:txBody>
      </p:sp>
      <p:pic>
        <p:nvPicPr>
          <p:cNvPr id="19" name="bg object 19"/>
          <p:cNvPicPr/>
          <p:nvPr/>
        </p:nvPicPr>
        <p:blipFill>
          <a:blip r:embed="rId7" cstate="print"/>
          <a:stretch>
            <a:fillRect/>
          </a:stretch>
        </p:blipFill>
        <p:spPr>
          <a:xfrm>
            <a:off x="1" y="0"/>
            <a:ext cx="12191998" cy="6857999"/>
          </a:xfrm>
          <a:prstGeom prst="rect">
            <a:avLst/>
          </a:prstGeom>
        </p:spPr>
      </p:pic>
      <p:sp>
        <p:nvSpPr>
          <p:cNvPr id="2" name="Holder 2"/>
          <p:cNvSpPr>
            <a:spLocks noGrp="1"/>
          </p:cNvSpPr>
          <p:nvPr>
            <p:ph type="title"/>
          </p:nvPr>
        </p:nvSpPr>
        <p:spPr>
          <a:xfrm>
            <a:off x="3698400" y="443791"/>
            <a:ext cx="4991734" cy="468612"/>
          </a:xfrm>
          <a:prstGeom prst="rect">
            <a:avLst/>
          </a:prstGeom>
        </p:spPr>
        <p:txBody>
          <a:bodyPr wrap="square" lIns="0" tIns="0" rIns="0" bIns="0">
            <a:spAutoFit/>
          </a:bodyPr>
          <a:lstStyle>
            <a:lvl1pPr>
              <a:defRPr sz="2200" b="1" i="0">
                <a:solidFill>
                  <a:srgbClr val="FF9900"/>
                </a:solidFill>
                <a:latin typeface="Times New Roman"/>
                <a:cs typeface="Times New Roman"/>
              </a:defRPr>
            </a:lvl1pPr>
          </a:lstStyle>
          <a:p>
            <a:endParaRPr/>
          </a:p>
        </p:txBody>
      </p:sp>
      <p:sp>
        <p:nvSpPr>
          <p:cNvPr id="3" name="Holder 3"/>
          <p:cNvSpPr>
            <a:spLocks noGrp="1"/>
          </p:cNvSpPr>
          <p:nvPr>
            <p:ph type="body" idx="1"/>
          </p:nvPr>
        </p:nvSpPr>
        <p:spPr>
          <a:xfrm>
            <a:off x="1420400" y="1320165"/>
            <a:ext cx="8650605" cy="2453640"/>
          </a:xfrm>
          <a:prstGeom prst="rect">
            <a:avLst/>
          </a:prstGeom>
        </p:spPr>
        <p:txBody>
          <a:bodyPr wrap="square" lIns="0" tIns="0" rIns="0" bIns="0">
            <a:spAutoFit/>
          </a:bodyPr>
          <a:lstStyle>
            <a:lvl1pPr>
              <a:defRPr sz="2000" b="0" i="0">
                <a:solidFill>
                  <a:srgbClr val="FFF1CC"/>
                </a:solidFill>
                <a:latin typeface="Arial Black"/>
                <a:cs typeface="Arial Black"/>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3/25/2025</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26725" y="2614724"/>
            <a:ext cx="5672455" cy="1549400"/>
          </a:xfrm>
          <a:prstGeom prst="rect">
            <a:avLst/>
          </a:prstGeom>
        </p:spPr>
        <p:txBody>
          <a:bodyPr vert="horz" wrap="square" lIns="0" tIns="12700" rIns="0" bIns="0" rtlCol="0">
            <a:spAutoFit/>
          </a:bodyPr>
          <a:lstStyle/>
          <a:p>
            <a:pPr marL="12700" marR="5080">
              <a:lnSpc>
                <a:spcPct val="100000"/>
              </a:lnSpc>
              <a:spcBef>
                <a:spcPts val="100"/>
              </a:spcBef>
            </a:pPr>
            <a:r>
              <a:rPr sz="5000" b="0" spc="-75" dirty="0">
                <a:solidFill>
                  <a:srgbClr val="FFFFFF"/>
                </a:solidFill>
                <a:latin typeface="Arial Black"/>
                <a:cs typeface="Arial Black"/>
              </a:rPr>
              <a:t>Consumer</a:t>
            </a:r>
            <a:r>
              <a:rPr sz="5000" b="0" spc="-565" dirty="0">
                <a:solidFill>
                  <a:srgbClr val="FFFFFF"/>
                </a:solidFill>
                <a:latin typeface="Arial Black"/>
                <a:cs typeface="Arial Black"/>
              </a:rPr>
              <a:t> </a:t>
            </a:r>
            <a:r>
              <a:rPr sz="5000" b="0" spc="-170" dirty="0">
                <a:solidFill>
                  <a:srgbClr val="FFFFFF"/>
                </a:solidFill>
                <a:latin typeface="Arial Black"/>
                <a:cs typeface="Arial Black"/>
              </a:rPr>
              <a:t>Goods </a:t>
            </a:r>
            <a:r>
              <a:rPr sz="5000" b="0" dirty="0">
                <a:solidFill>
                  <a:srgbClr val="FFFFFF"/>
                </a:solidFill>
                <a:latin typeface="Arial Black"/>
                <a:cs typeface="Arial Black"/>
              </a:rPr>
              <a:t>Ad_Hoc</a:t>
            </a:r>
            <a:r>
              <a:rPr sz="5000" b="0" spc="-405" dirty="0">
                <a:solidFill>
                  <a:srgbClr val="FFFFFF"/>
                </a:solidFill>
                <a:latin typeface="Arial Black"/>
                <a:cs typeface="Arial Black"/>
              </a:rPr>
              <a:t> </a:t>
            </a:r>
            <a:r>
              <a:rPr sz="5000" b="0" spc="-35" dirty="0">
                <a:solidFill>
                  <a:srgbClr val="FFFFFF"/>
                </a:solidFill>
                <a:latin typeface="Arial Black"/>
                <a:cs typeface="Arial Black"/>
              </a:rPr>
              <a:t>Insights</a:t>
            </a:r>
            <a:endParaRPr sz="5000">
              <a:latin typeface="Arial Black"/>
              <a:cs typeface="Arial Black"/>
            </a:endParaRPr>
          </a:p>
        </p:txBody>
      </p:sp>
      <p:grpSp>
        <p:nvGrpSpPr>
          <p:cNvPr id="3" name="object 3"/>
          <p:cNvGrpSpPr/>
          <p:nvPr/>
        </p:nvGrpSpPr>
        <p:grpSpPr>
          <a:xfrm>
            <a:off x="427399" y="5221151"/>
            <a:ext cx="11522710" cy="1464310"/>
            <a:chOff x="427399" y="5221151"/>
            <a:chExt cx="11522710" cy="1464310"/>
          </a:xfrm>
        </p:grpSpPr>
        <p:pic>
          <p:nvPicPr>
            <p:cNvPr id="4" name="object 4"/>
            <p:cNvPicPr/>
            <p:nvPr/>
          </p:nvPicPr>
          <p:blipFill>
            <a:blip r:embed="rId2" cstate="print"/>
            <a:stretch>
              <a:fillRect/>
            </a:stretch>
          </p:blipFill>
          <p:spPr>
            <a:xfrm>
              <a:off x="427399" y="5512538"/>
              <a:ext cx="1006673" cy="985025"/>
            </a:xfrm>
            <a:prstGeom prst="rect">
              <a:avLst/>
            </a:prstGeom>
          </p:spPr>
        </p:pic>
        <p:pic>
          <p:nvPicPr>
            <p:cNvPr id="5" name="object 5"/>
            <p:cNvPicPr/>
            <p:nvPr/>
          </p:nvPicPr>
          <p:blipFill>
            <a:blip r:embed="rId3" cstate="print"/>
            <a:stretch>
              <a:fillRect/>
            </a:stretch>
          </p:blipFill>
          <p:spPr>
            <a:xfrm>
              <a:off x="10485614" y="5221151"/>
              <a:ext cx="1464249" cy="1464299"/>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58D4F30-DD5D-BF30-1CFE-34D2FD9856DA}"/>
              </a:ext>
            </a:extLst>
          </p:cNvPr>
          <p:cNvSpPr>
            <a:spLocks noGrp="1"/>
          </p:cNvSpPr>
          <p:nvPr>
            <p:ph type="body" idx="1"/>
          </p:nvPr>
        </p:nvSpPr>
        <p:spPr>
          <a:xfrm>
            <a:off x="114300" y="381000"/>
            <a:ext cx="11963400" cy="615553"/>
          </a:xfrm>
        </p:spPr>
        <p:txBody>
          <a:bodyPr/>
          <a:lstStyle/>
          <a:p>
            <a:pPr marL="342900" indent="-342900">
              <a:buFont typeface="Arial" panose="020B0604020202020204" pitchFamily="34" charset="0"/>
              <a:buChar char="•"/>
            </a:pPr>
            <a:r>
              <a:rPr lang="en-GB" dirty="0">
                <a:latin typeface="+mn-lt"/>
              </a:rPr>
              <a:t>In which quarter of 2020, got the maximum </a:t>
            </a:r>
            <a:r>
              <a:rPr lang="en-GB" dirty="0" err="1">
                <a:latin typeface="+mn-lt"/>
              </a:rPr>
              <a:t>total_sold_quantity</a:t>
            </a:r>
            <a:r>
              <a:rPr lang="en-GB" dirty="0">
                <a:latin typeface="+mn-lt"/>
              </a:rPr>
              <a:t>? The final output contains these fields sorted by the </a:t>
            </a:r>
            <a:r>
              <a:rPr lang="en-GB" dirty="0" err="1">
                <a:latin typeface="+mn-lt"/>
              </a:rPr>
              <a:t>total_sold_quantity</a:t>
            </a:r>
            <a:r>
              <a:rPr lang="en-GB" dirty="0">
                <a:latin typeface="+mn-lt"/>
              </a:rPr>
              <a:t>, Quarter </a:t>
            </a:r>
            <a:r>
              <a:rPr lang="en-GB" dirty="0" err="1">
                <a:latin typeface="+mn-lt"/>
              </a:rPr>
              <a:t>total_sold_quantity</a:t>
            </a:r>
            <a:endParaRPr lang="en-GB" dirty="0">
              <a:latin typeface="+mn-lt"/>
            </a:endParaRPr>
          </a:p>
        </p:txBody>
      </p:sp>
      <p:pic>
        <p:nvPicPr>
          <p:cNvPr id="7" name="Picture 6">
            <a:extLst>
              <a:ext uri="{FF2B5EF4-FFF2-40B4-BE49-F238E27FC236}">
                <a16:creationId xmlns:a16="http://schemas.microsoft.com/office/drawing/2014/main" id="{2F2E08A1-1ADB-C4BD-3CED-A5925BE3C36D}"/>
              </a:ext>
            </a:extLst>
          </p:cNvPr>
          <p:cNvPicPr>
            <a:picLocks noChangeAspect="1"/>
          </p:cNvPicPr>
          <p:nvPr/>
        </p:nvPicPr>
        <p:blipFill>
          <a:blip r:embed="rId2"/>
          <a:stretch>
            <a:fillRect/>
          </a:stretch>
        </p:blipFill>
        <p:spPr>
          <a:xfrm>
            <a:off x="381000" y="1447800"/>
            <a:ext cx="8153400" cy="1448031"/>
          </a:xfrm>
          <a:prstGeom prst="rect">
            <a:avLst/>
          </a:prstGeom>
        </p:spPr>
      </p:pic>
      <p:pic>
        <p:nvPicPr>
          <p:cNvPr id="9" name="Picture 8">
            <a:extLst>
              <a:ext uri="{FF2B5EF4-FFF2-40B4-BE49-F238E27FC236}">
                <a16:creationId xmlns:a16="http://schemas.microsoft.com/office/drawing/2014/main" id="{6A23EDED-2B94-0713-C78C-24B2E2E5F1BC}"/>
              </a:ext>
            </a:extLst>
          </p:cNvPr>
          <p:cNvPicPr>
            <a:picLocks noChangeAspect="1"/>
          </p:cNvPicPr>
          <p:nvPr/>
        </p:nvPicPr>
        <p:blipFill>
          <a:blip r:embed="rId3"/>
          <a:stretch>
            <a:fillRect/>
          </a:stretch>
        </p:blipFill>
        <p:spPr>
          <a:xfrm>
            <a:off x="9067800" y="1447800"/>
            <a:ext cx="2377593" cy="1524000"/>
          </a:xfrm>
          <a:prstGeom prst="rect">
            <a:avLst/>
          </a:prstGeom>
        </p:spPr>
      </p:pic>
      <p:sp>
        <p:nvSpPr>
          <p:cNvPr id="2" name="Text Placeholder 2">
            <a:extLst>
              <a:ext uri="{FF2B5EF4-FFF2-40B4-BE49-F238E27FC236}">
                <a16:creationId xmlns:a16="http://schemas.microsoft.com/office/drawing/2014/main" id="{D2105F4D-BEA0-8351-7BFC-8644F638E968}"/>
              </a:ext>
            </a:extLst>
          </p:cNvPr>
          <p:cNvSpPr txBox="1">
            <a:spLocks/>
          </p:cNvSpPr>
          <p:nvPr/>
        </p:nvSpPr>
        <p:spPr>
          <a:xfrm>
            <a:off x="533400" y="3429000"/>
            <a:ext cx="1069570" cy="307777"/>
          </a:xfrm>
          <a:prstGeom prst="rect">
            <a:avLst/>
          </a:prstGeom>
        </p:spPr>
        <p:txBody>
          <a:bodyPr wrap="square" lIns="0" tIns="0" rIns="0" bIns="0">
            <a:spAutoFit/>
          </a:bodyPr>
          <a:lstStyle>
            <a:lvl1pPr marL="0">
              <a:defRPr sz="2000" b="0" i="0">
                <a:solidFill>
                  <a:srgbClr val="FFF1CC"/>
                </a:solidFill>
                <a:latin typeface="Arial Black"/>
                <a:ea typeface="+mn-ea"/>
                <a:cs typeface="Arial Black"/>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GB" dirty="0">
                <a:latin typeface="+mn-lt"/>
              </a:rPr>
              <a:t>Insights :</a:t>
            </a:r>
          </a:p>
        </p:txBody>
      </p:sp>
      <p:sp>
        <p:nvSpPr>
          <p:cNvPr id="4" name="Text Placeholder 2">
            <a:extLst>
              <a:ext uri="{FF2B5EF4-FFF2-40B4-BE49-F238E27FC236}">
                <a16:creationId xmlns:a16="http://schemas.microsoft.com/office/drawing/2014/main" id="{1BFE8E5A-37B6-13BA-A96D-C6B4B179C07F}"/>
              </a:ext>
            </a:extLst>
          </p:cNvPr>
          <p:cNvSpPr txBox="1">
            <a:spLocks/>
          </p:cNvSpPr>
          <p:nvPr/>
        </p:nvSpPr>
        <p:spPr>
          <a:xfrm>
            <a:off x="407324" y="1115085"/>
            <a:ext cx="1069570" cy="307777"/>
          </a:xfrm>
          <a:prstGeom prst="rect">
            <a:avLst/>
          </a:prstGeom>
        </p:spPr>
        <p:txBody>
          <a:bodyPr wrap="square" lIns="0" tIns="0" rIns="0" bIns="0">
            <a:spAutoFit/>
          </a:bodyPr>
          <a:lstStyle>
            <a:lvl1pPr marL="0">
              <a:defRPr sz="2000" b="0" i="0">
                <a:solidFill>
                  <a:srgbClr val="FFF1CC"/>
                </a:solidFill>
                <a:latin typeface="Arial Black"/>
                <a:ea typeface="+mn-ea"/>
                <a:cs typeface="Arial Black"/>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GB" dirty="0">
                <a:latin typeface="+mn-lt"/>
              </a:rPr>
              <a:t>Query :</a:t>
            </a:r>
          </a:p>
        </p:txBody>
      </p:sp>
      <p:sp>
        <p:nvSpPr>
          <p:cNvPr id="5" name="Text Placeholder 2">
            <a:extLst>
              <a:ext uri="{FF2B5EF4-FFF2-40B4-BE49-F238E27FC236}">
                <a16:creationId xmlns:a16="http://schemas.microsoft.com/office/drawing/2014/main" id="{95FBDDA2-8D92-3DE9-B8C8-DEA59A239445}"/>
              </a:ext>
            </a:extLst>
          </p:cNvPr>
          <p:cNvSpPr txBox="1">
            <a:spLocks/>
          </p:cNvSpPr>
          <p:nvPr/>
        </p:nvSpPr>
        <p:spPr>
          <a:xfrm>
            <a:off x="9677400" y="1140023"/>
            <a:ext cx="1069570" cy="307777"/>
          </a:xfrm>
          <a:prstGeom prst="rect">
            <a:avLst/>
          </a:prstGeom>
        </p:spPr>
        <p:txBody>
          <a:bodyPr wrap="square" lIns="0" tIns="0" rIns="0" bIns="0">
            <a:spAutoFit/>
          </a:bodyPr>
          <a:lstStyle>
            <a:lvl1pPr marL="0">
              <a:defRPr sz="2000" b="0" i="0">
                <a:solidFill>
                  <a:srgbClr val="FFF1CC"/>
                </a:solidFill>
                <a:latin typeface="Arial Black"/>
                <a:ea typeface="+mn-ea"/>
                <a:cs typeface="Arial Black"/>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GB" dirty="0">
                <a:latin typeface="+mn-lt"/>
              </a:rPr>
              <a:t>Output :</a:t>
            </a:r>
          </a:p>
        </p:txBody>
      </p:sp>
      <p:pic>
        <p:nvPicPr>
          <p:cNvPr id="8" name="Picture 7">
            <a:extLst>
              <a:ext uri="{FF2B5EF4-FFF2-40B4-BE49-F238E27FC236}">
                <a16:creationId xmlns:a16="http://schemas.microsoft.com/office/drawing/2014/main" id="{098D9991-521C-3015-D1D7-35501C685435}"/>
              </a:ext>
            </a:extLst>
          </p:cNvPr>
          <p:cNvPicPr>
            <a:picLocks noChangeAspect="1"/>
          </p:cNvPicPr>
          <p:nvPr/>
        </p:nvPicPr>
        <p:blipFill>
          <a:blip r:embed="rId4"/>
          <a:stretch>
            <a:fillRect/>
          </a:stretch>
        </p:blipFill>
        <p:spPr>
          <a:xfrm>
            <a:off x="533400" y="3987570"/>
            <a:ext cx="3352800" cy="2489430"/>
          </a:xfrm>
          <a:prstGeom prst="rect">
            <a:avLst/>
          </a:prstGeom>
        </p:spPr>
      </p:pic>
      <p:sp>
        <p:nvSpPr>
          <p:cNvPr id="10" name="Rectangle 1">
            <a:extLst>
              <a:ext uri="{FF2B5EF4-FFF2-40B4-BE49-F238E27FC236}">
                <a16:creationId xmlns:a16="http://schemas.microsoft.com/office/drawing/2014/main" id="{400F9E3D-73C3-B320-8391-208FD286F385}"/>
              </a:ext>
            </a:extLst>
          </p:cNvPr>
          <p:cNvSpPr>
            <a:spLocks noChangeArrowheads="1"/>
          </p:cNvSpPr>
          <p:nvPr/>
        </p:nvSpPr>
        <p:spPr bwMode="auto">
          <a:xfrm>
            <a:off x="4165600" y="3808282"/>
            <a:ext cx="791210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000" dirty="0">
                <a:solidFill>
                  <a:srgbClr val="FFF1CC"/>
                </a:solidFill>
                <a:latin typeface="+mn-lt"/>
                <a:ea typeface="+mn-ea"/>
              </a:rPr>
              <a:t>Q1 (September–November) had the highest quantity sold in Fiscal year 2020.</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000" dirty="0">
                <a:solidFill>
                  <a:srgbClr val="FFF1CC"/>
                </a:solidFill>
                <a:latin typeface="+mn-lt"/>
                <a:ea typeface="+mn-ea"/>
              </a:rPr>
              <a:t>Sales dropped in Q3 to 2.1 Millions (March–May) and picked up in Q4 (June–August) to 5 Millions.</a:t>
            </a:r>
          </a:p>
        </p:txBody>
      </p:sp>
    </p:spTree>
    <p:extLst>
      <p:ext uri="{BB962C8B-B14F-4D97-AF65-F5344CB8AC3E}">
        <p14:creationId xmlns:p14="http://schemas.microsoft.com/office/powerpoint/2010/main" val="48296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DAC238F-ECA4-F7BA-1202-B239DAC16687}"/>
              </a:ext>
            </a:extLst>
          </p:cNvPr>
          <p:cNvSpPr>
            <a:spLocks noGrp="1"/>
          </p:cNvSpPr>
          <p:nvPr>
            <p:ph type="body" idx="1"/>
          </p:nvPr>
        </p:nvSpPr>
        <p:spPr>
          <a:xfrm>
            <a:off x="152400" y="76200"/>
            <a:ext cx="11887200" cy="1066800"/>
          </a:xfrm>
        </p:spPr>
        <p:txBody>
          <a:bodyPr/>
          <a:lstStyle/>
          <a:p>
            <a:pPr marL="285750" indent="-285750" algn="l">
              <a:buFont typeface="Arial" panose="020B0604020202020204" pitchFamily="34" charset="0"/>
              <a:buChar char="•"/>
            </a:pPr>
            <a:endParaRPr lang="en-GB" b="0" i="0" u="none" strike="noStrike" baseline="0" dirty="0">
              <a:solidFill>
                <a:srgbClr val="000000"/>
              </a:solidFill>
              <a:latin typeface="+mn-lt"/>
            </a:endParaRPr>
          </a:p>
          <a:p>
            <a:pPr marL="342900" indent="-342900">
              <a:buFont typeface="Arial" panose="020B0604020202020204" pitchFamily="34" charset="0"/>
              <a:buChar char="•"/>
            </a:pPr>
            <a:r>
              <a:rPr lang="en-GB" b="0" i="0" u="none" strike="noStrike" baseline="0" dirty="0">
                <a:latin typeface="+mn-lt"/>
              </a:rPr>
              <a:t>Which channel helped to bring more gross sales in the fiscal year 2021 and the percentage of contribution? The final output contains these fields, channel </a:t>
            </a:r>
            <a:r>
              <a:rPr lang="en-GB" b="0" i="0" u="none" strike="noStrike" baseline="0" dirty="0" err="1">
                <a:latin typeface="+mn-lt"/>
              </a:rPr>
              <a:t>gross_sales_mln</a:t>
            </a:r>
            <a:r>
              <a:rPr lang="en-GB" b="0" i="0" u="none" strike="noStrike" baseline="0" dirty="0">
                <a:latin typeface="+mn-lt"/>
              </a:rPr>
              <a:t> percentage </a:t>
            </a:r>
            <a:endParaRPr lang="en-GB" b="0" i="0" u="none" strike="noStrike" baseline="0" dirty="0">
              <a:solidFill>
                <a:srgbClr val="000000"/>
              </a:solidFill>
              <a:latin typeface="+mn-lt"/>
            </a:endParaRPr>
          </a:p>
        </p:txBody>
      </p:sp>
      <p:pic>
        <p:nvPicPr>
          <p:cNvPr id="5" name="Picture 4">
            <a:extLst>
              <a:ext uri="{FF2B5EF4-FFF2-40B4-BE49-F238E27FC236}">
                <a16:creationId xmlns:a16="http://schemas.microsoft.com/office/drawing/2014/main" id="{B3098116-8EEB-247F-2017-60B73F1BDC1B}"/>
              </a:ext>
            </a:extLst>
          </p:cNvPr>
          <p:cNvPicPr>
            <a:picLocks noChangeAspect="1"/>
          </p:cNvPicPr>
          <p:nvPr/>
        </p:nvPicPr>
        <p:blipFill>
          <a:blip r:embed="rId2"/>
          <a:stretch>
            <a:fillRect/>
          </a:stretch>
        </p:blipFill>
        <p:spPr>
          <a:xfrm>
            <a:off x="436418" y="1374577"/>
            <a:ext cx="7031182" cy="2552921"/>
          </a:xfrm>
          <a:prstGeom prst="rect">
            <a:avLst/>
          </a:prstGeom>
        </p:spPr>
      </p:pic>
      <p:sp>
        <p:nvSpPr>
          <p:cNvPr id="2" name="Text Placeholder 2">
            <a:extLst>
              <a:ext uri="{FF2B5EF4-FFF2-40B4-BE49-F238E27FC236}">
                <a16:creationId xmlns:a16="http://schemas.microsoft.com/office/drawing/2014/main" id="{02577A57-DC90-6CB0-CF79-8940B3D76357}"/>
              </a:ext>
            </a:extLst>
          </p:cNvPr>
          <p:cNvSpPr txBox="1">
            <a:spLocks/>
          </p:cNvSpPr>
          <p:nvPr/>
        </p:nvSpPr>
        <p:spPr>
          <a:xfrm>
            <a:off x="465512" y="1066800"/>
            <a:ext cx="2125287" cy="307777"/>
          </a:xfrm>
          <a:prstGeom prst="rect">
            <a:avLst/>
          </a:prstGeom>
        </p:spPr>
        <p:txBody>
          <a:bodyPr wrap="square" lIns="0" tIns="0" rIns="0" bIns="0">
            <a:spAutoFit/>
          </a:bodyPr>
          <a:lstStyle>
            <a:lvl1pPr marL="0">
              <a:defRPr sz="2000" b="0" i="0">
                <a:solidFill>
                  <a:srgbClr val="FFF1CC"/>
                </a:solidFill>
                <a:latin typeface="Arial Black"/>
                <a:ea typeface="+mn-ea"/>
                <a:cs typeface="Arial Black"/>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GB" dirty="0">
                <a:latin typeface="+mn-lt"/>
              </a:rPr>
              <a:t>Query &amp; Output:</a:t>
            </a:r>
          </a:p>
        </p:txBody>
      </p:sp>
      <p:sp>
        <p:nvSpPr>
          <p:cNvPr id="4" name="Text Placeholder 2">
            <a:extLst>
              <a:ext uri="{FF2B5EF4-FFF2-40B4-BE49-F238E27FC236}">
                <a16:creationId xmlns:a16="http://schemas.microsoft.com/office/drawing/2014/main" id="{2C8A17E7-AA00-8DEF-A375-D86D5A578DA0}"/>
              </a:ext>
            </a:extLst>
          </p:cNvPr>
          <p:cNvSpPr txBox="1">
            <a:spLocks/>
          </p:cNvSpPr>
          <p:nvPr/>
        </p:nvSpPr>
        <p:spPr>
          <a:xfrm>
            <a:off x="436418" y="4191000"/>
            <a:ext cx="4287982" cy="307777"/>
          </a:xfrm>
          <a:prstGeom prst="rect">
            <a:avLst/>
          </a:prstGeom>
        </p:spPr>
        <p:txBody>
          <a:bodyPr wrap="square" lIns="0" tIns="0" rIns="0" bIns="0">
            <a:spAutoFit/>
          </a:bodyPr>
          <a:lstStyle>
            <a:lvl1pPr marL="0">
              <a:defRPr sz="2000" b="0" i="0">
                <a:solidFill>
                  <a:srgbClr val="FFF1CC"/>
                </a:solidFill>
                <a:latin typeface="Arial Black"/>
                <a:ea typeface="+mn-ea"/>
                <a:cs typeface="Arial Black"/>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GB" dirty="0">
                <a:latin typeface="+mn-lt"/>
              </a:rPr>
              <a:t>Insights : </a:t>
            </a:r>
          </a:p>
        </p:txBody>
      </p:sp>
      <p:pic>
        <p:nvPicPr>
          <p:cNvPr id="7" name="Picture 6">
            <a:extLst>
              <a:ext uri="{FF2B5EF4-FFF2-40B4-BE49-F238E27FC236}">
                <a16:creationId xmlns:a16="http://schemas.microsoft.com/office/drawing/2014/main" id="{0E6904C0-F56D-D1FE-DD69-758E43C92831}"/>
              </a:ext>
            </a:extLst>
          </p:cNvPr>
          <p:cNvPicPr>
            <a:picLocks noChangeAspect="1"/>
          </p:cNvPicPr>
          <p:nvPr/>
        </p:nvPicPr>
        <p:blipFill>
          <a:blip r:embed="rId3"/>
          <a:stretch>
            <a:fillRect/>
          </a:stretch>
        </p:blipFill>
        <p:spPr>
          <a:xfrm>
            <a:off x="7941238" y="1374577"/>
            <a:ext cx="3954925" cy="3464344"/>
          </a:xfrm>
          <a:prstGeom prst="rect">
            <a:avLst/>
          </a:prstGeom>
        </p:spPr>
      </p:pic>
      <p:sp>
        <p:nvSpPr>
          <p:cNvPr id="8" name="Text Placeholder 2">
            <a:extLst>
              <a:ext uri="{FF2B5EF4-FFF2-40B4-BE49-F238E27FC236}">
                <a16:creationId xmlns:a16="http://schemas.microsoft.com/office/drawing/2014/main" id="{618C46B5-A2BB-D638-4A76-2FEE66374550}"/>
              </a:ext>
            </a:extLst>
          </p:cNvPr>
          <p:cNvSpPr txBox="1">
            <a:spLocks/>
          </p:cNvSpPr>
          <p:nvPr/>
        </p:nvSpPr>
        <p:spPr>
          <a:xfrm>
            <a:off x="436418" y="4838921"/>
            <a:ext cx="7335982" cy="1231106"/>
          </a:xfrm>
          <a:prstGeom prst="rect">
            <a:avLst/>
          </a:prstGeom>
        </p:spPr>
        <p:txBody>
          <a:bodyPr wrap="square" lIns="0" tIns="0" rIns="0" bIns="0">
            <a:spAutoFit/>
          </a:bodyPr>
          <a:lstStyle>
            <a:lvl1pPr marL="0">
              <a:defRPr sz="2000" b="0" i="0">
                <a:solidFill>
                  <a:srgbClr val="FFF1CC"/>
                </a:solidFill>
                <a:latin typeface="Arial Black"/>
                <a:ea typeface="+mn-ea"/>
                <a:cs typeface="Arial Black"/>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buFont typeface="Arial" panose="020B0604020202020204" pitchFamily="34" charset="0"/>
              <a:buChar char="•"/>
            </a:pPr>
            <a:r>
              <a:rPr lang="en-GB" dirty="0">
                <a:latin typeface="+mn-lt"/>
              </a:rPr>
              <a:t>The Maximum share of gross sales is done through “Retailers”  which is nearly 73 %</a:t>
            </a:r>
          </a:p>
          <a:p>
            <a:pPr marL="342900" indent="-342900">
              <a:buFont typeface="Arial" panose="020B0604020202020204" pitchFamily="34" charset="0"/>
              <a:buChar char="•"/>
            </a:pPr>
            <a:r>
              <a:rPr lang="en-GB" dirty="0">
                <a:latin typeface="+mn-lt"/>
              </a:rPr>
              <a:t>On the other hand, Direct Channel with 15.47 % and the nearly 11% sales from Distributor Channel</a:t>
            </a:r>
          </a:p>
        </p:txBody>
      </p:sp>
    </p:spTree>
    <p:extLst>
      <p:ext uri="{BB962C8B-B14F-4D97-AF65-F5344CB8AC3E}">
        <p14:creationId xmlns:p14="http://schemas.microsoft.com/office/powerpoint/2010/main" val="2696932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9AE95F3-5772-C94A-CDA5-C9C6CCDAB7D0}"/>
              </a:ext>
            </a:extLst>
          </p:cNvPr>
          <p:cNvSpPr>
            <a:spLocks noGrp="1"/>
          </p:cNvSpPr>
          <p:nvPr>
            <p:ph type="body" idx="1"/>
          </p:nvPr>
        </p:nvSpPr>
        <p:spPr>
          <a:xfrm>
            <a:off x="114300" y="228600"/>
            <a:ext cx="11963400" cy="615553"/>
          </a:xfrm>
        </p:spPr>
        <p:txBody>
          <a:bodyPr/>
          <a:lstStyle/>
          <a:p>
            <a:pPr marL="342900" indent="-342900">
              <a:buFont typeface="Arial" panose="020B0604020202020204" pitchFamily="34" charset="0"/>
              <a:buChar char="•"/>
            </a:pPr>
            <a:r>
              <a:rPr lang="en-GB" b="0" i="0" u="none" strike="noStrike" baseline="0" dirty="0">
                <a:latin typeface="+mn-lt"/>
              </a:rPr>
              <a:t>Get the Top 3 products in each division that have a high </a:t>
            </a:r>
            <a:r>
              <a:rPr lang="en-GB" b="0" i="0" u="none" strike="noStrike" baseline="0" dirty="0" err="1">
                <a:latin typeface="+mn-lt"/>
              </a:rPr>
              <a:t>total_sold_quantity</a:t>
            </a:r>
            <a:r>
              <a:rPr lang="en-GB" b="0" i="0" u="none" strike="noStrike" baseline="0" dirty="0">
                <a:latin typeface="+mn-lt"/>
              </a:rPr>
              <a:t> in the </a:t>
            </a:r>
            <a:r>
              <a:rPr lang="en-GB" b="0" i="0" u="none" strike="noStrike" baseline="0" dirty="0" err="1">
                <a:latin typeface="+mn-lt"/>
              </a:rPr>
              <a:t>fiscal_year</a:t>
            </a:r>
            <a:r>
              <a:rPr lang="en-GB" b="0" i="0" u="none" strike="noStrike" baseline="0" dirty="0">
                <a:latin typeface="+mn-lt"/>
              </a:rPr>
              <a:t> 2021? The final output contains these fields, division </a:t>
            </a:r>
            <a:r>
              <a:rPr lang="en-GB" b="0" i="0" u="none" strike="noStrike" baseline="0" dirty="0" err="1">
                <a:latin typeface="+mn-lt"/>
              </a:rPr>
              <a:t>product_code</a:t>
            </a:r>
            <a:r>
              <a:rPr lang="en-GB" b="0" i="0" u="none" strike="noStrike" baseline="0" dirty="0">
                <a:latin typeface="+mn-lt"/>
              </a:rPr>
              <a:t> product </a:t>
            </a:r>
            <a:r>
              <a:rPr lang="en-GB" b="0" i="0" u="none" strike="noStrike" baseline="0" dirty="0" err="1">
                <a:latin typeface="+mn-lt"/>
              </a:rPr>
              <a:t>total_sold_quantity</a:t>
            </a:r>
            <a:r>
              <a:rPr lang="en-GB" b="0" i="0" u="none" strike="noStrike" baseline="0" dirty="0">
                <a:latin typeface="+mn-lt"/>
              </a:rPr>
              <a:t> </a:t>
            </a:r>
            <a:r>
              <a:rPr lang="en-GB" b="0" i="0" u="none" strike="noStrike" baseline="0" dirty="0" err="1">
                <a:latin typeface="+mn-lt"/>
              </a:rPr>
              <a:t>rank_order</a:t>
            </a:r>
            <a:endParaRPr lang="en-GB" dirty="0">
              <a:latin typeface="+mn-lt"/>
            </a:endParaRPr>
          </a:p>
        </p:txBody>
      </p:sp>
      <p:pic>
        <p:nvPicPr>
          <p:cNvPr id="4" name="Picture 3">
            <a:extLst>
              <a:ext uri="{FF2B5EF4-FFF2-40B4-BE49-F238E27FC236}">
                <a16:creationId xmlns:a16="http://schemas.microsoft.com/office/drawing/2014/main" id="{36CFE6A4-9B3C-530D-5F5A-BE2E82F88A6E}"/>
              </a:ext>
            </a:extLst>
          </p:cNvPr>
          <p:cNvPicPr>
            <a:picLocks noChangeAspect="1"/>
          </p:cNvPicPr>
          <p:nvPr/>
        </p:nvPicPr>
        <p:blipFill>
          <a:blip r:embed="rId2"/>
          <a:stretch>
            <a:fillRect/>
          </a:stretch>
        </p:blipFill>
        <p:spPr>
          <a:xfrm>
            <a:off x="223059" y="1292423"/>
            <a:ext cx="7010400" cy="1447800"/>
          </a:xfrm>
          <a:prstGeom prst="rect">
            <a:avLst/>
          </a:prstGeom>
        </p:spPr>
      </p:pic>
      <p:pic>
        <p:nvPicPr>
          <p:cNvPr id="8" name="Picture 7">
            <a:extLst>
              <a:ext uri="{FF2B5EF4-FFF2-40B4-BE49-F238E27FC236}">
                <a16:creationId xmlns:a16="http://schemas.microsoft.com/office/drawing/2014/main" id="{568510D1-D2D1-CAED-AA50-471B60519960}"/>
              </a:ext>
            </a:extLst>
          </p:cNvPr>
          <p:cNvPicPr>
            <a:picLocks noChangeAspect="1"/>
          </p:cNvPicPr>
          <p:nvPr/>
        </p:nvPicPr>
        <p:blipFill>
          <a:blip r:embed="rId3"/>
          <a:stretch>
            <a:fillRect/>
          </a:stretch>
        </p:blipFill>
        <p:spPr>
          <a:xfrm>
            <a:off x="7848600" y="1292423"/>
            <a:ext cx="3733800" cy="1447800"/>
          </a:xfrm>
          <a:prstGeom prst="rect">
            <a:avLst/>
          </a:prstGeom>
        </p:spPr>
      </p:pic>
      <p:pic>
        <p:nvPicPr>
          <p:cNvPr id="10" name="Picture 9">
            <a:extLst>
              <a:ext uri="{FF2B5EF4-FFF2-40B4-BE49-F238E27FC236}">
                <a16:creationId xmlns:a16="http://schemas.microsoft.com/office/drawing/2014/main" id="{B387CAA0-41F6-378C-24AD-4BC7E0F435B6}"/>
              </a:ext>
            </a:extLst>
          </p:cNvPr>
          <p:cNvPicPr>
            <a:picLocks noChangeAspect="1"/>
          </p:cNvPicPr>
          <p:nvPr/>
        </p:nvPicPr>
        <p:blipFill>
          <a:blip r:embed="rId4"/>
          <a:stretch>
            <a:fillRect/>
          </a:stretch>
        </p:blipFill>
        <p:spPr>
          <a:xfrm>
            <a:off x="193964" y="3245914"/>
            <a:ext cx="6435436" cy="2926286"/>
          </a:xfrm>
          <a:prstGeom prst="rect">
            <a:avLst/>
          </a:prstGeom>
        </p:spPr>
      </p:pic>
      <p:sp>
        <p:nvSpPr>
          <p:cNvPr id="12" name="Text Placeholder 2">
            <a:extLst>
              <a:ext uri="{FF2B5EF4-FFF2-40B4-BE49-F238E27FC236}">
                <a16:creationId xmlns:a16="http://schemas.microsoft.com/office/drawing/2014/main" id="{B837E546-9BDD-FA75-FE49-92D24010A137}"/>
              </a:ext>
            </a:extLst>
          </p:cNvPr>
          <p:cNvSpPr txBox="1">
            <a:spLocks/>
          </p:cNvSpPr>
          <p:nvPr/>
        </p:nvSpPr>
        <p:spPr>
          <a:xfrm>
            <a:off x="223059" y="2895600"/>
            <a:ext cx="1069570" cy="307777"/>
          </a:xfrm>
          <a:prstGeom prst="rect">
            <a:avLst/>
          </a:prstGeom>
        </p:spPr>
        <p:txBody>
          <a:bodyPr wrap="square" lIns="0" tIns="0" rIns="0" bIns="0">
            <a:spAutoFit/>
          </a:bodyPr>
          <a:lstStyle>
            <a:lvl1pPr marL="0">
              <a:defRPr sz="2000" b="0" i="0">
                <a:solidFill>
                  <a:srgbClr val="FFF1CC"/>
                </a:solidFill>
                <a:latin typeface="Arial Black"/>
                <a:ea typeface="+mn-ea"/>
                <a:cs typeface="Arial Black"/>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GB" dirty="0">
                <a:latin typeface="+mn-lt"/>
              </a:rPr>
              <a:t>Insights :</a:t>
            </a:r>
          </a:p>
        </p:txBody>
      </p:sp>
      <p:sp>
        <p:nvSpPr>
          <p:cNvPr id="13" name="Text Placeholder 2">
            <a:extLst>
              <a:ext uri="{FF2B5EF4-FFF2-40B4-BE49-F238E27FC236}">
                <a16:creationId xmlns:a16="http://schemas.microsoft.com/office/drawing/2014/main" id="{2DD93C89-69E8-60B3-CCC2-E43A19288CAB}"/>
              </a:ext>
            </a:extLst>
          </p:cNvPr>
          <p:cNvSpPr txBox="1">
            <a:spLocks/>
          </p:cNvSpPr>
          <p:nvPr/>
        </p:nvSpPr>
        <p:spPr>
          <a:xfrm>
            <a:off x="223059" y="943110"/>
            <a:ext cx="1069570" cy="307777"/>
          </a:xfrm>
          <a:prstGeom prst="rect">
            <a:avLst/>
          </a:prstGeom>
        </p:spPr>
        <p:txBody>
          <a:bodyPr wrap="square" lIns="0" tIns="0" rIns="0" bIns="0">
            <a:spAutoFit/>
          </a:bodyPr>
          <a:lstStyle>
            <a:lvl1pPr marL="0">
              <a:defRPr sz="2000" b="0" i="0">
                <a:solidFill>
                  <a:srgbClr val="FFF1CC"/>
                </a:solidFill>
                <a:latin typeface="Arial Black"/>
                <a:ea typeface="+mn-ea"/>
                <a:cs typeface="Arial Black"/>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GB" dirty="0">
                <a:latin typeface="+mn-lt"/>
              </a:rPr>
              <a:t>Query :</a:t>
            </a:r>
          </a:p>
        </p:txBody>
      </p:sp>
      <p:sp>
        <p:nvSpPr>
          <p:cNvPr id="14" name="Text Placeholder 2">
            <a:extLst>
              <a:ext uri="{FF2B5EF4-FFF2-40B4-BE49-F238E27FC236}">
                <a16:creationId xmlns:a16="http://schemas.microsoft.com/office/drawing/2014/main" id="{AB9BF7E1-976E-DDC5-F62A-7AE02AAB6E3B}"/>
              </a:ext>
            </a:extLst>
          </p:cNvPr>
          <p:cNvSpPr txBox="1">
            <a:spLocks/>
          </p:cNvSpPr>
          <p:nvPr/>
        </p:nvSpPr>
        <p:spPr>
          <a:xfrm>
            <a:off x="7848600" y="984646"/>
            <a:ext cx="1069570" cy="307777"/>
          </a:xfrm>
          <a:prstGeom prst="rect">
            <a:avLst/>
          </a:prstGeom>
        </p:spPr>
        <p:txBody>
          <a:bodyPr wrap="square" lIns="0" tIns="0" rIns="0" bIns="0">
            <a:spAutoFit/>
          </a:bodyPr>
          <a:lstStyle>
            <a:lvl1pPr marL="0">
              <a:defRPr sz="2000" b="0" i="0">
                <a:solidFill>
                  <a:srgbClr val="FFF1CC"/>
                </a:solidFill>
                <a:latin typeface="Arial Black"/>
                <a:ea typeface="+mn-ea"/>
                <a:cs typeface="Arial Black"/>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GB" dirty="0">
                <a:latin typeface="+mn-lt"/>
              </a:rPr>
              <a:t>Output :</a:t>
            </a:r>
          </a:p>
        </p:txBody>
      </p:sp>
      <p:sp>
        <p:nvSpPr>
          <p:cNvPr id="15" name="Text Placeholder 2">
            <a:extLst>
              <a:ext uri="{FF2B5EF4-FFF2-40B4-BE49-F238E27FC236}">
                <a16:creationId xmlns:a16="http://schemas.microsoft.com/office/drawing/2014/main" id="{49127D15-F204-863C-1434-B822E824845C}"/>
              </a:ext>
            </a:extLst>
          </p:cNvPr>
          <p:cNvSpPr txBox="1">
            <a:spLocks/>
          </p:cNvSpPr>
          <p:nvPr/>
        </p:nvSpPr>
        <p:spPr>
          <a:xfrm>
            <a:off x="6781800" y="3188493"/>
            <a:ext cx="5187141" cy="2769989"/>
          </a:xfrm>
          <a:prstGeom prst="rect">
            <a:avLst/>
          </a:prstGeom>
        </p:spPr>
        <p:txBody>
          <a:bodyPr wrap="square" lIns="0" tIns="0" rIns="0" bIns="0">
            <a:spAutoFit/>
          </a:bodyPr>
          <a:lstStyle>
            <a:lvl1pPr marL="0">
              <a:defRPr sz="2000" b="0" i="0">
                <a:solidFill>
                  <a:srgbClr val="FFF1CC"/>
                </a:solidFill>
                <a:latin typeface="Arial Black"/>
                <a:ea typeface="+mn-ea"/>
                <a:cs typeface="Arial Black"/>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buFont typeface="Arial" panose="020B0604020202020204" pitchFamily="34" charset="0"/>
              <a:buChar char="•"/>
            </a:pPr>
            <a:r>
              <a:rPr lang="en-GB" dirty="0">
                <a:latin typeface="+mn-lt"/>
              </a:rPr>
              <a:t>In N&amp;S , Premium AQ Pen Drive 2 in 1 is most sold product</a:t>
            </a:r>
          </a:p>
          <a:p>
            <a:pPr marL="342900" indent="-342900">
              <a:buFont typeface="Arial" panose="020B0604020202020204" pitchFamily="34" charset="0"/>
              <a:buChar char="•"/>
            </a:pPr>
            <a:r>
              <a:rPr lang="en-GB" dirty="0">
                <a:latin typeface="+mn-lt"/>
              </a:rPr>
              <a:t>AQ Velocity with Plus Red variant  has highest sales in PC section</a:t>
            </a:r>
          </a:p>
          <a:p>
            <a:pPr marL="342900" indent="-342900">
              <a:buFont typeface="Arial" panose="020B0604020202020204" pitchFamily="34" charset="0"/>
              <a:buChar char="•"/>
            </a:pPr>
            <a:r>
              <a:rPr lang="en-GB" dirty="0">
                <a:latin typeface="+mn-lt"/>
              </a:rPr>
              <a:t>Standard2 AQ Gamers Ms is highest selling product in P&amp;A</a:t>
            </a:r>
          </a:p>
          <a:p>
            <a:pPr marL="342900" indent="-342900">
              <a:buFont typeface="Arial" panose="020B0604020202020204" pitchFamily="34" charset="0"/>
              <a:buChar char="•"/>
            </a:pPr>
            <a:r>
              <a:rPr lang="en-GB" dirty="0">
                <a:latin typeface="+mn-lt"/>
              </a:rPr>
              <a:t>Across all these three divisions, the stocks of these products should be kept high as these are in high demand to get good sales</a:t>
            </a:r>
          </a:p>
        </p:txBody>
      </p:sp>
    </p:spTree>
    <p:extLst>
      <p:ext uri="{BB962C8B-B14F-4D97-AF65-F5344CB8AC3E}">
        <p14:creationId xmlns:p14="http://schemas.microsoft.com/office/powerpoint/2010/main" val="631709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93AFC-3F61-D5E3-1611-CE7D20E2155D}"/>
              </a:ext>
            </a:extLst>
          </p:cNvPr>
          <p:cNvSpPr>
            <a:spLocks noGrp="1"/>
          </p:cNvSpPr>
          <p:nvPr>
            <p:ph type="title"/>
          </p:nvPr>
        </p:nvSpPr>
        <p:spPr>
          <a:xfrm>
            <a:off x="304800" y="228600"/>
            <a:ext cx="4991734" cy="615553"/>
          </a:xfrm>
        </p:spPr>
        <p:txBody>
          <a:bodyPr/>
          <a:lstStyle/>
          <a:p>
            <a:pPr defTabSz="457200">
              <a:spcBef>
                <a:spcPct val="20000"/>
              </a:spcBef>
              <a:spcAft>
                <a:spcPts val="600"/>
              </a:spcAft>
            </a:pPr>
            <a:r>
              <a:rPr lang="en-US" sz="1800" dirty="0">
                <a:ln>
                  <a:solidFill>
                    <a:schemeClr val="bg1">
                      <a:lumMod val="75000"/>
                      <a:lumOff val="25000"/>
                      <a:alpha val="10000"/>
                    </a:schemeClr>
                  </a:solidFill>
                </a:ln>
                <a:effectLst>
                  <a:outerShdw blurRad="9525" dist="25400" dir="14640000" algn="tl" rotWithShape="0">
                    <a:schemeClr val="bg1">
                      <a:alpha val="30000"/>
                    </a:schemeClr>
                  </a:outerShdw>
                </a:effectLst>
              </a:rPr>
              <a:t>OBJECTIVES</a:t>
            </a:r>
            <a:br>
              <a:rPr lang="en-US" dirty="0">
                <a:ln>
                  <a:solidFill>
                    <a:schemeClr val="bg1">
                      <a:lumMod val="75000"/>
                      <a:lumOff val="25000"/>
                      <a:alpha val="10000"/>
                    </a:schemeClr>
                  </a:solidFill>
                </a:ln>
                <a:effectLst>
                  <a:outerShdw blurRad="9525" dist="25400" dir="14640000" algn="tl" rotWithShape="0">
                    <a:schemeClr val="bg1">
                      <a:alpha val="30000"/>
                    </a:schemeClr>
                  </a:outerShdw>
                </a:effectLst>
              </a:rPr>
            </a:br>
            <a:endParaRPr lang="en-GB" dirty="0"/>
          </a:p>
        </p:txBody>
      </p:sp>
      <p:sp>
        <p:nvSpPr>
          <p:cNvPr id="3" name="Text Placeholder 2">
            <a:extLst>
              <a:ext uri="{FF2B5EF4-FFF2-40B4-BE49-F238E27FC236}">
                <a16:creationId xmlns:a16="http://schemas.microsoft.com/office/drawing/2014/main" id="{C4F306AF-EC7A-33C2-2976-AC8A0FF73396}"/>
              </a:ext>
            </a:extLst>
          </p:cNvPr>
          <p:cNvSpPr>
            <a:spLocks noGrp="1"/>
          </p:cNvSpPr>
          <p:nvPr>
            <p:ph type="body" idx="1"/>
          </p:nvPr>
        </p:nvSpPr>
        <p:spPr>
          <a:xfrm>
            <a:off x="299720" y="616327"/>
            <a:ext cx="11734800" cy="861774"/>
          </a:xfrm>
        </p:spPr>
        <p:txBody>
          <a:bodyPr/>
          <a:lstStyle/>
          <a:p>
            <a:pPr marL="342900" indent="-342900">
              <a:buFont typeface="Wingdings" panose="05000000000000000000" pitchFamily="2" charset="2"/>
              <a:buChar char="Ø"/>
            </a:pPr>
            <a:r>
              <a:rPr lang="en-GB" sz="1800" dirty="0">
                <a:latin typeface="+mn-lt"/>
              </a:rPr>
              <a:t>Help the management team gain valuable insights into </a:t>
            </a:r>
            <a:r>
              <a:rPr lang="en-GB" sz="1800" dirty="0" err="1">
                <a:latin typeface="+mn-lt"/>
              </a:rPr>
              <a:t>Atliq</a:t>
            </a:r>
            <a:r>
              <a:rPr lang="en-GB" sz="1800" dirty="0">
                <a:latin typeface="+mn-lt"/>
              </a:rPr>
              <a:t> Hardware’s business.</a:t>
            </a:r>
          </a:p>
          <a:p>
            <a:pPr marL="342900" indent="-342900">
              <a:buFont typeface="Wingdings" panose="05000000000000000000" pitchFamily="2" charset="2"/>
              <a:buChar char="Ø"/>
            </a:pPr>
            <a:r>
              <a:rPr lang="en-GB" sz="1800" dirty="0">
                <a:latin typeface="+mn-lt"/>
              </a:rPr>
              <a:t>Support data-driven decision-making to improve operations</a:t>
            </a:r>
          </a:p>
          <a:p>
            <a:endParaRPr lang="en-GB" dirty="0"/>
          </a:p>
        </p:txBody>
      </p:sp>
      <p:sp>
        <p:nvSpPr>
          <p:cNvPr id="7" name="Title 1">
            <a:extLst>
              <a:ext uri="{FF2B5EF4-FFF2-40B4-BE49-F238E27FC236}">
                <a16:creationId xmlns:a16="http://schemas.microsoft.com/office/drawing/2014/main" id="{C60D85FF-DEB2-62B1-4DC1-49FC6EAB8F8D}"/>
              </a:ext>
            </a:extLst>
          </p:cNvPr>
          <p:cNvSpPr txBox="1">
            <a:spLocks/>
          </p:cNvSpPr>
          <p:nvPr/>
        </p:nvSpPr>
        <p:spPr>
          <a:xfrm>
            <a:off x="304800" y="965653"/>
            <a:ext cx="1524000" cy="1024896"/>
          </a:xfrm>
          <a:prstGeom prst="rect">
            <a:avLst/>
          </a:prstGeom>
        </p:spPr>
        <p:txBody>
          <a:bodyPr wrap="square" lIns="0" tIns="0" rIns="0" bIns="0">
            <a:spAutoFit/>
          </a:bodyPr>
          <a:lstStyle>
            <a:lvl1pPr>
              <a:defRPr sz="2200" b="1" i="0">
                <a:solidFill>
                  <a:srgbClr val="FF9900"/>
                </a:solidFill>
                <a:latin typeface="Times New Roman"/>
                <a:ea typeface="+mj-ea"/>
                <a:cs typeface="Times New Roman"/>
              </a:defRPr>
            </a:lvl1pPr>
          </a:lstStyle>
          <a:p>
            <a:pPr defTabSz="457200">
              <a:spcBef>
                <a:spcPct val="20000"/>
              </a:spcBef>
              <a:spcAft>
                <a:spcPts val="600"/>
              </a:spcAft>
            </a:pPr>
            <a:endParaRPr lang="en-US" sz="1800" dirty="0">
              <a:ln>
                <a:solidFill>
                  <a:schemeClr val="bg1">
                    <a:lumMod val="75000"/>
                    <a:lumOff val="25000"/>
                    <a:alpha val="10000"/>
                  </a:schemeClr>
                </a:solidFill>
              </a:ln>
              <a:effectLst>
                <a:outerShdw blurRad="9525" dist="25400" dir="14640000" algn="tl" rotWithShape="0">
                  <a:schemeClr val="bg1">
                    <a:alpha val="30000"/>
                  </a:schemeClr>
                </a:outerShdw>
              </a:effectLst>
            </a:endParaRPr>
          </a:p>
          <a:p>
            <a:pPr defTabSz="457200">
              <a:spcBef>
                <a:spcPct val="20000"/>
              </a:spcBef>
              <a:spcAft>
                <a:spcPts val="600"/>
              </a:spcAft>
            </a:pPr>
            <a:r>
              <a:rPr lang="en-US" sz="1800" dirty="0">
                <a:ln>
                  <a:solidFill>
                    <a:schemeClr val="bg1">
                      <a:lumMod val="75000"/>
                      <a:lumOff val="25000"/>
                      <a:alpha val="10000"/>
                    </a:schemeClr>
                  </a:solidFill>
                </a:ln>
                <a:effectLst>
                  <a:outerShdw blurRad="9525" dist="25400" dir="14640000" algn="tl" rotWithShape="0">
                    <a:schemeClr val="bg1">
                      <a:alpha val="30000"/>
                    </a:schemeClr>
                  </a:outerShdw>
                </a:effectLst>
              </a:rPr>
              <a:t>DATASET</a:t>
            </a:r>
            <a:br>
              <a:rPr lang="en-US" dirty="0">
                <a:ln>
                  <a:solidFill>
                    <a:schemeClr val="bg1">
                      <a:lumMod val="75000"/>
                      <a:lumOff val="25000"/>
                      <a:alpha val="10000"/>
                    </a:schemeClr>
                  </a:solidFill>
                </a:ln>
                <a:effectLst>
                  <a:outerShdw blurRad="9525" dist="25400" dir="14640000" algn="tl" rotWithShape="0">
                    <a:schemeClr val="bg1">
                      <a:alpha val="30000"/>
                    </a:schemeClr>
                  </a:outerShdw>
                </a:effectLst>
              </a:rPr>
            </a:br>
            <a:endParaRPr lang="en-GB" dirty="0"/>
          </a:p>
        </p:txBody>
      </p:sp>
      <p:sp>
        <p:nvSpPr>
          <p:cNvPr id="8" name="TextBox 7">
            <a:extLst>
              <a:ext uri="{FF2B5EF4-FFF2-40B4-BE49-F238E27FC236}">
                <a16:creationId xmlns:a16="http://schemas.microsoft.com/office/drawing/2014/main" id="{DDDCD4E0-54E8-3476-C41B-E8E4B2D8BAD5}"/>
              </a:ext>
            </a:extLst>
          </p:cNvPr>
          <p:cNvSpPr txBox="1"/>
          <p:nvPr/>
        </p:nvSpPr>
        <p:spPr>
          <a:xfrm>
            <a:off x="228600" y="1843950"/>
            <a:ext cx="11049000" cy="2862322"/>
          </a:xfrm>
          <a:prstGeom prst="rect">
            <a:avLst/>
          </a:prstGeom>
          <a:noFill/>
        </p:spPr>
        <p:txBody>
          <a:bodyPr wrap="square" rtlCol="0">
            <a:spAutoFit/>
          </a:bodyPr>
          <a:lstStyle/>
          <a:p>
            <a:pPr marL="342900" indent="-342900">
              <a:buFont typeface="Wingdings" panose="05000000000000000000" pitchFamily="2" charset="2"/>
              <a:buChar char="Ø"/>
            </a:pPr>
            <a:r>
              <a:rPr lang="en-GB" sz="2000" dirty="0">
                <a:solidFill>
                  <a:srgbClr val="FFF1CC"/>
                </a:solidFill>
                <a:latin typeface="+mn-lt"/>
                <a:ea typeface="+mn-ea"/>
              </a:rPr>
              <a:t>Fact Tables: Sales Monthly</a:t>
            </a:r>
          </a:p>
          <a:p>
            <a:pPr lvl="1"/>
            <a:r>
              <a:rPr lang="en-GB" sz="2000" dirty="0">
                <a:solidFill>
                  <a:srgbClr val="FFF1CC"/>
                </a:solidFill>
                <a:latin typeface="+mn-lt"/>
                <a:ea typeface="+mn-ea"/>
              </a:rPr>
              <a:t>                            Manufacturing Cost</a:t>
            </a:r>
          </a:p>
          <a:p>
            <a:pPr lvl="1"/>
            <a:r>
              <a:rPr lang="en-GB" sz="2000" dirty="0">
                <a:solidFill>
                  <a:srgbClr val="FFF1CC"/>
                </a:solidFill>
                <a:latin typeface="+mn-lt"/>
                <a:ea typeface="+mn-ea"/>
              </a:rPr>
              <a:t>                            Pre-Invoice Deductions</a:t>
            </a:r>
          </a:p>
          <a:p>
            <a:pPr lvl="1"/>
            <a:r>
              <a:rPr lang="en-GB" sz="2000" dirty="0">
                <a:solidFill>
                  <a:srgbClr val="FFF1CC"/>
                </a:solidFill>
                <a:latin typeface="+mn-lt"/>
                <a:ea typeface="+mn-ea"/>
              </a:rPr>
              <a:t>                            Gross Price</a:t>
            </a:r>
          </a:p>
          <a:p>
            <a:pPr lvl="1"/>
            <a:endParaRPr lang="en-GB" sz="2000" dirty="0">
              <a:solidFill>
                <a:srgbClr val="FFF1CC"/>
              </a:solidFill>
              <a:latin typeface="+mn-lt"/>
              <a:ea typeface="+mn-ea"/>
            </a:endParaRPr>
          </a:p>
          <a:p>
            <a:pPr marL="342900" indent="-342900">
              <a:buFont typeface="Wingdings" panose="05000000000000000000" pitchFamily="2" charset="2"/>
              <a:buChar char="Ø"/>
            </a:pPr>
            <a:r>
              <a:rPr lang="en-GB" sz="2000" dirty="0">
                <a:solidFill>
                  <a:srgbClr val="FFF1CC"/>
                </a:solidFill>
                <a:latin typeface="+mn-lt"/>
                <a:ea typeface="+mn-ea"/>
              </a:rPr>
              <a:t>Dimension Tables: Customer Details</a:t>
            </a:r>
          </a:p>
          <a:p>
            <a:r>
              <a:rPr lang="en-GB" sz="2000" dirty="0">
                <a:solidFill>
                  <a:srgbClr val="FFF1CC"/>
                </a:solidFill>
                <a:latin typeface="+mn-lt"/>
                <a:ea typeface="+mn-ea"/>
              </a:rPr>
              <a:t>                                         Product Details</a:t>
            </a:r>
          </a:p>
          <a:p>
            <a:pPr marL="342900" indent="-342900">
              <a:buFont typeface="Wingdings" panose="05000000000000000000" pitchFamily="2" charset="2"/>
              <a:buChar char="Ø"/>
            </a:pPr>
            <a:r>
              <a:rPr lang="en-GB" sz="2000" dirty="0">
                <a:solidFill>
                  <a:srgbClr val="FFF1CC"/>
                </a:solidFill>
                <a:latin typeface="+mn-lt"/>
                <a:ea typeface="+mn-ea"/>
              </a:rPr>
              <a:t>Fiscal Year: </a:t>
            </a:r>
            <a:r>
              <a:rPr lang="en-GB" sz="2000" dirty="0" err="1">
                <a:solidFill>
                  <a:srgbClr val="FFF1CC"/>
                </a:solidFill>
                <a:latin typeface="+mn-lt"/>
                <a:ea typeface="+mn-ea"/>
              </a:rPr>
              <a:t>Atliq’s</a:t>
            </a:r>
            <a:r>
              <a:rPr lang="en-GB" sz="2000" dirty="0">
                <a:solidFill>
                  <a:srgbClr val="FFF1CC"/>
                </a:solidFill>
                <a:latin typeface="+mn-lt"/>
                <a:ea typeface="+mn-ea"/>
              </a:rPr>
              <a:t> fiscal year starts on 1st September and ends on 31st August each year.</a:t>
            </a:r>
          </a:p>
          <a:p>
            <a:pPr marL="342900" indent="-342900">
              <a:buFont typeface="Wingdings" panose="05000000000000000000" pitchFamily="2" charset="2"/>
              <a:buChar char="Ø"/>
            </a:pPr>
            <a:r>
              <a:rPr lang="en-GB" sz="2000" dirty="0">
                <a:solidFill>
                  <a:srgbClr val="FFF1CC"/>
                </a:solidFill>
                <a:latin typeface="+mn-lt"/>
                <a:ea typeface="+mn-ea"/>
              </a:rPr>
              <a:t>Sales Data Availability: Fiscal year 2020-2021</a:t>
            </a:r>
          </a:p>
        </p:txBody>
      </p:sp>
      <p:sp>
        <p:nvSpPr>
          <p:cNvPr id="10" name="TextBox 9">
            <a:extLst>
              <a:ext uri="{FF2B5EF4-FFF2-40B4-BE49-F238E27FC236}">
                <a16:creationId xmlns:a16="http://schemas.microsoft.com/office/drawing/2014/main" id="{678F7CA7-CA41-967E-61EC-7BFC52BD8910}"/>
              </a:ext>
            </a:extLst>
          </p:cNvPr>
          <p:cNvSpPr txBox="1"/>
          <p:nvPr/>
        </p:nvSpPr>
        <p:spPr>
          <a:xfrm>
            <a:off x="228600" y="4887455"/>
            <a:ext cx="6248400" cy="369332"/>
          </a:xfrm>
          <a:prstGeom prst="rect">
            <a:avLst/>
          </a:prstGeom>
          <a:noFill/>
        </p:spPr>
        <p:txBody>
          <a:bodyPr wrap="square">
            <a:spAutoFit/>
          </a:bodyPr>
          <a:lstStyle/>
          <a:p>
            <a:r>
              <a:rPr lang="en-GB" b="1" dirty="0">
                <a:ln>
                  <a:solidFill>
                    <a:schemeClr val="bg1">
                      <a:lumMod val="75000"/>
                      <a:lumOff val="25000"/>
                      <a:alpha val="10000"/>
                    </a:schemeClr>
                  </a:solidFill>
                </a:ln>
                <a:solidFill>
                  <a:srgbClr val="FF9900"/>
                </a:solidFill>
                <a:effectLst>
                  <a:outerShdw blurRad="9525" dist="25400" dir="14640000" algn="tl" rotWithShape="0">
                    <a:schemeClr val="bg1">
                      <a:alpha val="30000"/>
                    </a:schemeClr>
                  </a:outerShdw>
                </a:effectLst>
                <a:latin typeface="Times New Roman"/>
                <a:ea typeface="+mj-ea"/>
                <a:cs typeface="Times New Roman"/>
              </a:rPr>
              <a:t>Ad Hoc Requests &amp; Insights    </a:t>
            </a:r>
            <a:endParaRPr lang="en-GB" b="1" dirty="0"/>
          </a:p>
        </p:txBody>
      </p:sp>
      <p:sp>
        <p:nvSpPr>
          <p:cNvPr id="11" name="TextBox 10">
            <a:extLst>
              <a:ext uri="{FF2B5EF4-FFF2-40B4-BE49-F238E27FC236}">
                <a16:creationId xmlns:a16="http://schemas.microsoft.com/office/drawing/2014/main" id="{CCBC7A8B-47CC-1FDE-E458-E7646EDA0246}"/>
              </a:ext>
            </a:extLst>
          </p:cNvPr>
          <p:cNvSpPr txBox="1"/>
          <p:nvPr/>
        </p:nvSpPr>
        <p:spPr>
          <a:xfrm>
            <a:off x="193040" y="5434119"/>
            <a:ext cx="10088880" cy="400110"/>
          </a:xfrm>
          <a:prstGeom prst="rect">
            <a:avLst/>
          </a:prstGeom>
          <a:noFill/>
        </p:spPr>
        <p:txBody>
          <a:bodyPr wrap="square" rtlCol="0">
            <a:spAutoFit/>
          </a:bodyPr>
          <a:lstStyle/>
          <a:p>
            <a:pPr marL="342900" indent="-342900">
              <a:buFont typeface="Wingdings" panose="05000000000000000000" pitchFamily="2" charset="2"/>
              <a:buChar char="Ø"/>
            </a:pPr>
            <a:r>
              <a:rPr lang="en-GB" sz="2000" dirty="0">
                <a:solidFill>
                  <a:srgbClr val="FFF1CC"/>
                </a:solidFill>
                <a:latin typeface="+mn-lt"/>
                <a:ea typeface="+mn-ea"/>
              </a:rPr>
              <a:t>There are given 10 Ad hoc requests, Used SQL and Power BI to get the Insights.</a:t>
            </a:r>
          </a:p>
        </p:txBody>
      </p:sp>
    </p:spTree>
    <p:extLst>
      <p:ext uri="{BB962C8B-B14F-4D97-AF65-F5344CB8AC3E}">
        <p14:creationId xmlns:p14="http://schemas.microsoft.com/office/powerpoint/2010/main" val="3970818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08091B5-5AA7-230D-E6F8-D3C7D90066B2}"/>
              </a:ext>
            </a:extLst>
          </p:cNvPr>
          <p:cNvSpPr>
            <a:spLocks noGrp="1"/>
          </p:cNvSpPr>
          <p:nvPr>
            <p:ph type="body" idx="1"/>
          </p:nvPr>
        </p:nvSpPr>
        <p:spPr>
          <a:xfrm>
            <a:off x="152400" y="304800"/>
            <a:ext cx="11582400" cy="615553"/>
          </a:xfrm>
        </p:spPr>
        <p:txBody>
          <a:bodyPr/>
          <a:lstStyle/>
          <a:p>
            <a:pPr marL="342900" indent="-342900">
              <a:buFont typeface="Arial" panose="020B0604020202020204" pitchFamily="34" charset="0"/>
              <a:buChar char="•"/>
            </a:pPr>
            <a:r>
              <a:rPr lang="en-GB" dirty="0">
                <a:latin typeface="+mn-lt"/>
              </a:rPr>
              <a:t>Provide the list of markets in which customer "</a:t>
            </a:r>
            <a:r>
              <a:rPr lang="en-GB" dirty="0" err="1">
                <a:latin typeface="+mn-lt"/>
              </a:rPr>
              <a:t>Atliq</a:t>
            </a:r>
            <a:r>
              <a:rPr lang="en-GB" dirty="0">
                <a:latin typeface="+mn-lt"/>
              </a:rPr>
              <a:t> Exclusive" operates its business in the APAC region.</a:t>
            </a:r>
          </a:p>
        </p:txBody>
      </p:sp>
      <p:pic>
        <p:nvPicPr>
          <p:cNvPr id="5" name="Picture 4">
            <a:extLst>
              <a:ext uri="{FF2B5EF4-FFF2-40B4-BE49-F238E27FC236}">
                <a16:creationId xmlns:a16="http://schemas.microsoft.com/office/drawing/2014/main" id="{1FA97C71-FE71-CA32-E036-9E706F3D674C}"/>
              </a:ext>
            </a:extLst>
          </p:cNvPr>
          <p:cNvPicPr>
            <a:picLocks noChangeAspect="1"/>
          </p:cNvPicPr>
          <p:nvPr/>
        </p:nvPicPr>
        <p:blipFill>
          <a:blip r:embed="rId2"/>
          <a:stretch>
            <a:fillRect/>
          </a:stretch>
        </p:blipFill>
        <p:spPr>
          <a:xfrm>
            <a:off x="381001" y="1219201"/>
            <a:ext cx="5334000" cy="1828800"/>
          </a:xfrm>
          <a:prstGeom prst="rect">
            <a:avLst/>
          </a:prstGeom>
        </p:spPr>
      </p:pic>
      <p:sp>
        <p:nvSpPr>
          <p:cNvPr id="2" name="Text Placeholder 2">
            <a:extLst>
              <a:ext uri="{FF2B5EF4-FFF2-40B4-BE49-F238E27FC236}">
                <a16:creationId xmlns:a16="http://schemas.microsoft.com/office/drawing/2014/main" id="{1BEC0286-934C-8DB6-B063-1EB9652B1529}"/>
              </a:ext>
            </a:extLst>
          </p:cNvPr>
          <p:cNvSpPr txBox="1">
            <a:spLocks/>
          </p:cNvSpPr>
          <p:nvPr/>
        </p:nvSpPr>
        <p:spPr>
          <a:xfrm>
            <a:off x="381000" y="838200"/>
            <a:ext cx="1828800" cy="307777"/>
          </a:xfrm>
          <a:prstGeom prst="rect">
            <a:avLst/>
          </a:prstGeom>
        </p:spPr>
        <p:txBody>
          <a:bodyPr wrap="square" lIns="0" tIns="0" rIns="0" bIns="0">
            <a:spAutoFit/>
          </a:bodyPr>
          <a:lstStyle>
            <a:lvl1pPr marL="0">
              <a:defRPr sz="2000" b="0" i="0">
                <a:solidFill>
                  <a:srgbClr val="FFF1CC"/>
                </a:solidFill>
                <a:latin typeface="Arial Black"/>
                <a:ea typeface="+mn-ea"/>
                <a:cs typeface="Arial Black"/>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GB" dirty="0">
                <a:latin typeface="+mn-lt"/>
              </a:rPr>
              <a:t>Query &amp; Output :</a:t>
            </a:r>
          </a:p>
        </p:txBody>
      </p:sp>
      <p:sp>
        <p:nvSpPr>
          <p:cNvPr id="4" name="Text Placeholder 2">
            <a:extLst>
              <a:ext uri="{FF2B5EF4-FFF2-40B4-BE49-F238E27FC236}">
                <a16:creationId xmlns:a16="http://schemas.microsoft.com/office/drawing/2014/main" id="{0698ACB9-2456-E79C-F880-51C091C5C028}"/>
              </a:ext>
            </a:extLst>
          </p:cNvPr>
          <p:cNvSpPr txBox="1">
            <a:spLocks/>
          </p:cNvSpPr>
          <p:nvPr/>
        </p:nvSpPr>
        <p:spPr>
          <a:xfrm>
            <a:off x="381000" y="3276597"/>
            <a:ext cx="1069570" cy="307777"/>
          </a:xfrm>
          <a:prstGeom prst="rect">
            <a:avLst/>
          </a:prstGeom>
        </p:spPr>
        <p:txBody>
          <a:bodyPr wrap="square" lIns="0" tIns="0" rIns="0" bIns="0">
            <a:spAutoFit/>
          </a:bodyPr>
          <a:lstStyle>
            <a:lvl1pPr marL="0">
              <a:defRPr sz="2000" b="0" i="0">
                <a:solidFill>
                  <a:srgbClr val="FFF1CC"/>
                </a:solidFill>
                <a:latin typeface="Arial Black"/>
                <a:ea typeface="+mn-ea"/>
                <a:cs typeface="Arial Black"/>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GB" dirty="0">
                <a:latin typeface="+mn-lt"/>
              </a:rPr>
              <a:t>Insights :</a:t>
            </a:r>
          </a:p>
        </p:txBody>
      </p:sp>
      <p:pic>
        <p:nvPicPr>
          <p:cNvPr id="7" name="Picture 6">
            <a:extLst>
              <a:ext uri="{FF2B5EF4-FFF2-40B4-BE49-F238E27FC236}">
                <a16:creationId xmlns:a16="http://schemas.microsoft.com/office/drawing/2014/main" id="{54334715-5F1A-E4E5-0EDF-FADB5C794DCA}"/>
              </a:ext>
            </a:extLst>
          </p:cNvPr>
          <p:cNvPicPr>
            <a:picLocks noChangeAspect="1"/>
          </p:cNvPicPr>
          <p:nvPr/>
        </p:nvPicPr>
        <p:blipFill>
          <a:blip r:embed="rId3"/>
          <a:stretch>
            <a:fillRect/>
          </a:stretch>
        </p:blipFill>
        <p:spPr>
          <a:xfrm>
            <a:off x="5867400" y="1219201"/>
            <a:ext cx="6195597" cy="3886537"/>
          </a:xfrm>
          <a:prstGeom prst="rect">
            <a:avLst/>
          </a:prstGeom>
        </p:spPr>
      </p:pic>
      <p:sp>
        <p:nvSpPr>
          <p:cNvPr id="13" name="Text Placeholder 2">
            <a:extLst>
              <a:ext uri="{FF2B5EF4-FFF2-40B4-BE49-F238E27FC236}">
                <a16:creationId xmlns:a16="http://schemas.microsoft.com/office/drawing/2014/main" id="{C920E3D1-2D96-7614-053A-EE16CCB26510}"/>
              </a:ext>
            </a:extLst>
          </p:cNvPr>
          <p:cNvSpPr txBox="1">
            <a:spLocks/>
          </p:cNvSpPr>
          <p:nvPr/>
        </p:nvSpPr>
        <p:spPr>
          <a:xfrm>
            <a:off x="381000" y="3809998"/>
            <a:ext cx="4953000" cy="615553"/>
          </a:xfrm>
          <a:prstGeom prst="rect">
            <a:avLst/>
          </a:prstGeom>
        </p:spPr>
        <p:txBody>
          <a:bodyPr wrap="square" lIns="0" tIns="0" rIns="0" bIns="0">
            <a:spAutoFit/>
          </a:bodyPr>
          <a:lstStyle>
            <a:lvl1pPr marL="0">
              <a:defRPr sz="2000" b="0" i="0">
                <a:solidFill>
                  <a:srgbClr val="FFF1CC"/>
                </a:solidFill>
                <a:latin typeface="Arial Black"/>
                <a:ea typeface="+mn-ea"/>
                <a:cs typeface="Arial Black"/>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GB" dirty="0">
                <a:latin typeface="+mn-lt"/>
              </a:rPr>
              <a:t>Atiq Exclusive is located in 8 countries in APAC Region</a:t>
            </a:r>
          </a:p>
        </p:txBody>
      </p:sp>
    </p:spTree>
    <p:extLst>
      <p:ext uri="{BB962C8B-B14F-4D97-AF65-F5344CB8AC3E}">
        <p14:creationId xmlns:p14="http://schemas.microsoft.com/office/powerpoint/2010/main" val="3335072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39A1F52-8C78-51D2-47B4-2DF3075DFB64}"/>
              </a:ext>
            </a:extLst>
          </p:cNvPr>
          <p:cNvSpPr>
            <a:spLocks noGrp="1"/>
          </p:cNvSpPr>
          <p:nvPr>
            <p:ph type="body" idx="1"/>
          </p:nvPr>
        </p:nvSpPr>
        <p:spPr>
          <a:xfrm>
            <a:off x="228600" y="381000"/>
            <a:ext cx="11734800" cy="615553"/>
          </a:xfrm>
        </p:spPr>
        <p:txBody>
          <a:bodyPr/>
          <a:lstStyle/>
          <a:p>
            <a:pPr marL="342900" indent="-342900">
              <a:buFont typeface="Arial" panose="020B0604020202020204" pitchFamily="34" charset="0"/>
              <a:buChar char="•"/>
            </a:pPr>
            <a:r>
              <a:rPr lang="en-GB" dirty="0">
                <a:latin typeface="+mn-lt"/>
              </a:rPr>
              <a:t>What is the percentage of unique product increase in 2021 vs. 2020? The final output contains these fields, unique_products_2020 unique_products_2021 </a:t>
            </a:r>
            <a:r>
              <a:rPr lang="en-GB" dirty="0" err="1">
                <a:latin typeface="+mn-lt"/>
              </a:rPr>
              <a:t>percentage_chg</a:t>
            </a:r>
            <a:endParaRPr lang="en-GB" dirty="0">
              <a:latin typeface="+mn-lt"/>
            </a:endParaRPr>
          </a:p>
        </p:txBody>
      </p:sp>
      <p:pic>
        <p:nvPicPr>
          <p:cNvPr id="7" name="Picture 6">
            <a:extLst>
              <a:ext uri="{FF2B5EF4-FFF2-40B4-BE49-F238E27FC236}">
                <a16:creationId xmlns:a16="http://schemas.microsoft.com/office/drawing/2014/main" id="{EC6D5754-3528-F10D-D288-857176500479}"/>
              </a:ext>
            </a:extLst>
          </p:cNvPr>
          <p:cNvPicPr>
            <a:picLocks noChangeAspect="1"/>
          </p:cNvPicPr>
          <p:nvPr/>
        </p:nvPicPr>
        <p:blipFill>
          <a:blip r:embed="rId2"/>
          <a:stretch>
            <a:fillRect/>
          </a:stretch>
        </p:blipFill>
        <p:spPr>
          <a:xfrm>
            <a:off x="609600" y="1447800"/>
            <a:ext cx="7300593" cy="2552921"/>
          </a:xfrm>
          <a:prstGeom prst="rect">
            <a:avLst/>
          </a:prstGeom>
        </p:spPr>
      </p:pic>
      <p:sp>
        <p:nvSpPr>
          <p:cNvPr id="2" name="Text Placeholder 2">
            <a:extLst>
              <a:ext uri="{FF2B5EF4-FFF2-40B4-BE49-F238E27FC236}">
                <a16:creationId xmlns:a16="http://schemas.microsoft.com/office/drawing/2014/main" id="{0A0F06F3-D05E-EA5A-2F6B-C348F6176583}"/>
              </a:ext>
            </a:extLst>
          </p:cNvPr>
          <p:cNvSpPr txBox="1">
            <a:spLocks/>
          </p:cNvSpPr>
          <p:nvPr/>
        </p:nvSpPr>
        <p:spPr>
          <a:xfrm>
            <a:off x="609600" y="1104001"/>
            <a:ext cx="1905000" cy="307777"/>
          </a:xfrm>
          <a:prstGeom prst="rect">
            <a:avLst/>
          </a:prstGeom>
        </p:spPr>
        <p:txBody>
          <a:bodyPr wrap="square" lIns="0" tIns="0" rIns="0" bIns="0">
            <a:spAutoFit/>
          </a:bodyPr>
          <a:lstStyle>
            <a:lvl1pPr marL="0">
              <a:defRPr sz="2000" b="0" i="0">
                <a:solidFill>
                  <a:srgbClr val="FFF1CC"/>
                </a:solidFill>
                <a:latin typeface="Arial Black"/>
                <a:ea typeface="+mn-ea"/>
                <a:cs typeface="Arial Black"/>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GB" dirty="0">
                <a:latin typeface="+mn-lt"/>
              </a:rPr>
              <a:t>Query &amp; Output : </a:t>
            </a:r>
          </a:p>
        </p:txBody>
      </p:sp>
      <p:sp>
        <p:nvSpPr>
          <p:cNvPr id="5" name="Text Placeholder 2">
            <a:extLst>
              <a:ext uri="{FF2B5EF4-FFF2-40B4-BE49-F238E27FC236}">
                <a16:creationId xmlns:a16="http://schemas.microsoft.com/office/drawing/2014/main" id="{24BE85AA-5804-C3DA-0492-E10BD165256F}"/>
              </a:ext>
            </a:extLst>
          </p:cNvPr>
          <p:cNvSpPr txBox="1">
            <a:spLocks/>
          </p:cNvSpPr>
          <p:nvPr/>
        </p:nvSpPr>
        <p:spPr>
          <a:xfrm>
            <a:off x="228600" y="4648200"/>
            <a:ext cx="11887200" cy="1538883"/>
          </a:xfrm>
          <a:prstGeom prst="rect">
            <a:avLst/>
          </a:prstGeom>
        </p:spPr>
        <p:txBody>
          <a:bodyPr wrap="square" lIns="0" tIns="0" rIns="0" bIns="0">
            <a:spAutoFit/>
          </a:bodyPr>
          <a:lstStyle>
            <a:lvl1pPr marL="0">
              <a:defRPr sz="2000" b="0" i="0">
                <a:solidFill>
                  <a:srgbClr val="FFF1CC"/>
                </a:solidFill>
                <a:latin typeface="Arial Black"/>
                <a:ea typeface="+mn-ea"/>
                <a:cs typeface="Arial Black"/>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GB" dirty="0">
                <a:latin typeface="+mn-lt"/>
              </a:rPr>
              <a:t>Insights : </a:t>
            </a:r>
          </a:p>
          <a:p>
            <a:endParaRPr lang="en-GB" dirty="0">
              <a:latin typeface="+mn-lt"/>
            </a:endParaRPr>
          </a:p>
          <a:p>
            <a:pPr marL="342900" indent="-342900">
              <a:buFont typeface="Arial" panose="020B0604020202020204" pitchFamily="34" charset="0"/>
              <a:buChar char="•"/>
            </a:pPr>
            <a:r>
              <a:rPr lang="en-GB" dirty="0" err="1">
                <a:latin typeface="+mn-lt"/>
              </a:rPr>
              <a:t>Atliq</a:t>
            </a:r>
            <a:r>
              <a:rPr lang="en-GB" dirty="0">
                <a:latin typeface="+mn-lt"/>
              </a:rPr>
              <a:t> Hardware has achieved a significant 36.33% growth in new product offerings from the year 2020 to 2021, strengthening its reputation as an innovative and adaptable brand. By aligning with evolving customer needs, the company continues to drive market relevance and customer satisfaction</a:t>
            </a:r>
          </a:p>
        </p:txBody>
      </p:sp>
      <p:pic>
        <p:nvPicPr>
          <p:cNvPr id="8" name="Picture 7">
            <a:extLst>
              <a:ext uri="{FF2B5EF4-FFF2-40B4-BE49-F238E27FC236}">
                <a16:creationId xmlns:a16="http://schemas.microsoft.com/office/drawing/2014/main" id="{C73582B3-08D4-5E32-7EFF-4F32C05C8001}"/>
              </a:ext>
            </a:extLst>
          </p:cNvPr>
          <p:cNvPicPr>
            <a:picLocks noChangeAspect="1"/>
          </p:cNvPicPr>
          <p:nvPr/>
        </p:nvPicPr>
        <p:blipFill>
          <a:blip r:embed="rId3"/>
          <a:stretch>
            <a:fillRect/>
          </a:stretch>
        </p:blipFill>
        <p:spPr>
          <a:xfrm>
            <a:off x="8763000" y="1433945"/>
            <a:ext cx="2911092" cy="2598645"/>
          </a:xfrm>
          <a:prstGeom prst="rect">
            <a:avLst/>
          </a:prstGeom>
        </p:spPr>
      </p:pic>
    </p:spTree>
    <p:extLst>
      <p:ext uri="{BB962C8B-B14F-4D97-AF65-F5344CB8AC3E}">
        <p14:creationId xmlns:p14="http://schemas.microsoft.com/office/powerpoint/2010/main" val="1884500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1CF6CDE-19F1-7BC6-43F8-03F4ADA8D8BA}"/>
              </a:ext>
            </a:extLst>
          </p:cNvPr>
          <p:cNvSpPr>
            <a:spLocks noGrp="1"/>
          </p:cNvSpPr>
          <p:nvPr>
            <p:ph type="body" idx="1"/>
          </p:nvPr>
        </p:nvSpPr>
        <p:spPr>
          <a:xfrm>
            <a:off x="152400" y="192425"/>
            <a:ext cx="12039600" cy="615553"/>
          </a:xfrm>
        </p:spPr>
        <p:txBody>
          <a:bodyPr/>
          <a:lstStyle/>
          <a:p>
            <a:pPr marL="342900" indent="-342900">
              <a:buFont typeface="Arial" panose="020B0604020202020204" pitchFamily="34" charset="0"/>
              <a:buChar char="•"/>
            </a:pPr>
            <a:r>
              <a:rPr lang="en-GB" dirty="0">
                <a:latin typeface="+mn-lt"/>
              </a:rPr>
              <a:t>Provide a report with all the unique product counts for each segment and sort them in descending order of product counts. The final output contains 2 fields, segment </a:t>
            </a:r>
            <a:r>
              <a:rPr lang="en-GB" dirty="0" err="1">
                <a:latin typeface="+mn-lt"/>
              </a:rPr>
              <a:t>product_count</a:t>
            </a:r>
            <a:endParaRPr lang="en-GB" dirty="0">
              <a:latin typeface="+mn-lt"/>
            </a:endParaRPr>
          </a:p>
        </p:txBody>
      </p:sp>
      <p:pic>
        <p:nvPicPr>
          <p:cNvPr id="5" name="Picture 4">
            <a:extLst>
              <a:ext uri="{FF2B5EF4-FFF2-40B4-BE49-F238E27FC236}">
                <a16:creationId xmlns:a16="http://schemas.microsoft.com/office/drawing/2014/main" id="{988FF256-189B-21F8-A991-F35AE01C703E}"/>
              </a:ext>
            </a:extLst>
          </p:cNvPr>
          <p:cNvPicPr>
            <a:picLocks noChangeAspect="1"/>
          </p:cNvPicPr>
          <p:nvPr/>
        </p:nvPicPr>
        <p:blipFill>
          <a:blip r:embed="rId2"/>
          <a:stretch>
            <a:fillRect/>
          </a:stretch>
        </p:blipFill>
        <p:spPr>
          <a:xfrm>
            <a:off x="457200" y="1318077"/>
            <a:ext cx="6302286" cy="2110923"/>
          </a:xfrm>
          <a:prstGeom prst="rect">
            <a:avLst/>
          </a:prstGeom>
        </p:spPr>
      </p:pic>
      <p:sp>
        <p:nvSpPr>
          <p:cNvPr id="2" name="Text Placeholder 2">
            <a:extLst>
              <a:ext uri="{FF2B5EF4-FFF2-40B4-BE49-F238E27FC236}">
                <a16:creationId xmlns:a16="http://schemas.microsoft.com/office/drawing/2014/main" id="{AE343C3E-B98E-E708-0E21-AC93F1AECCBD}"/>
              </a:ext>
            </a:extLst>
          </p:cNvPr>
          <p:cNvSpPr txBox="1">
            <a:spLocks/>
          </p:cNvSpPr>
          <p:nvPr/>
        </p:nvSpPr>
        <p:spPr>
          <a:xfrm>
            <a:off x="451658" y="3595147"/>
            <a:ext cx="6482542" cy="2462213"/>
          </a:xfrm>
          <a:prstGeom prst="rect">
            <a:avLst/>
          </a:prstGeom>
        </p:spPr>
        <p:txBody>
          <a:bodyPr wrap="square" lIns="0" tIns="0" rIns="0" bIns="0">
            <a:spAutoFit/>
          </a:bodyPr>
          <a:lstStyle>
            <a:lvl1pPr marL="0">
              <a:defRPr sz="2000" b="0" i="0">
                <a:solidFill>
                  <a:srgbClr val="FFF1CC"/>
                </a:solidFill>
                <a:latin typeface="Arial Black"/>
                <a:ea typeface="+mn-ea"/>
                <a:cs typeface="Arial Black"/>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GB" dirty="0">
                <a:latin typeface="+mn-lt"/>
              </a:rPr>
              <a:t>Insights :  </a:t>
            </a:r>
            <a:br>
              <a:rPr lang="en-GB" dirty="0">
                <a:latin typeface="+mn-lt"/>
              </a:rPr>
            </a:br>
            <a:br>
              <a:rPr lang="en-GB" dirty="0">
                <a:latin typeface="+mn-lt"/>
              </a:rPr>
            </a:br>
            <a:br>
              <a:rPr lang="en-GB" dirty="0">
                <a:latin typeface="+mn-lt"/>
              </a:rPr>
            </a:br>
            <a:br>
              <a:rPr lang="en-GB" dirty="0">
                <a:latin typeface="+mn-lt"/>
              </a:rPr>
            </a:br>
            <a:br>
              <a:rPr lang="en-GB" dirty="0">
                <a:latin typeface="+mn-lt"/>
              </a:rPr>
            </a:br>
            <a:br>
              <a:rPr lang="en-GB" dirty="0">
                <a:latin typeface="+mn-lt"/>
              </a:rPr>
            </a:br>
            <a:br>
              <a:rPr lang="en-GB" dirty="0">
                <a:latin typeface="+mn-lt"/>
              </a:rPr>
            </a:br>
            <a:endParaRPr lang="en-GB" dirty="0">
              <a:latin typeface="+mn-lt"/>
            </a:endParaRPr>
          </a:p>
        </p:txBody>
      </p:sp>
      <p:sp>
        <p:nvSpPr>
          <p:cNvPr id="4" name="Text Placeholder 2">
            <a:extLst>
              <a:ext uri="{FF2B5EF4-FFF2-40B4-BE49-F238E27FC236}">
                <a16:creationId xmlns:a16="http://schemas.microsoft.com/office/drawing/2014/main" id="{1D6F1737-405E-1254-2E12-A521E1DB0AD4}"/>
              </a:ext>
            </a:extLst>
          </p:cNvPr>
          <p:cNvSpPr txBox="1">
            <a:spLocks/>
          </p:cNvSpPr>
          <p:nvPr/>
        </p:nvSpPr>
        <p:spPr>
          <a:xfrm>
            <a:off x="451658" y="945133"/>
            <a:ext cx="1910542" cy="307777"/>
          </a:xfrm>
          <a:prstGeom prst="rect">
            <a:avLst/>
          </a:prstGeom>
        </p:spPr>
        <p:txBody>
          <a:bodyPr wrap="square" lIns="0" tIns="0" rIns="0" bIns="0">
            <a:spAutoFit/>
          </a:bodyPr>
          <a:lstStyle>
            <a:lvl1pPr marL="0">
              <a:defRPr sz="2000" b="0" i="0">
                <a:solidFill>
                  <a:srgbClr val="FFF1CC"/>
                </a:solidFill>
                <a:latin typeface="Arial Black"/>
                <a:ea typeface="+mn-ea"/>
                <a:cs typeface="Arial Black"/>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GB" dirty="0">
                <a:latin typeface="+mn-lt"/>
              </a:rPr>
              <a:t>Query &amp; Output :</a:t>
            </a:r>
          </a:p>
        </p:txBody>
      </p:sp>
      <p:pic>
        <p:nvPicPr>
          <p:cNvPr id="7" name="Picture 6">
            <a:extLst>
              <a:ext uri="{FF2B5EF4-FFF2-40B4-BE49-F238E27FC236}">
                <a16:creationId xmlns:a16="http://schemas.microsoft.com/office/drawing/2014/main" id="{3B820205-B009-CCDC-76C6-47566D3D1B60}"/>
              </a:ext>
            </a:extLst>
          </p:cNvPr>
          <p:cNvPicPr>
            <a:picLocks noChangeAspect="1"/>
          </p:cNvPicPr>
          <p:nvPr/>
        </p:nvPicPr>
        <p:blipFill>
          <a:blip r:embed="rId3"/>
          <a:stretch>
            <a:fillRect/>
          </a:stretch>
        </p:blipFill>
        <p:spPr>
          <a:xfrm>
            <a:off x="7162800" y="1269535"/>
            <a:ext cx="4747671" cy="2692865"/>
          </a:xfrm>
          <a:prstGeom prst="rect">
            <a:avLst/>
          </a:prstGeom>
        </p:spPr>
      </p:pic>
      <p:sp>
        <p:nvSpPr>
          <p:cNvPr id="10" name="Rectangle 3">
            <a:extLst>
              <a:ext uri="{FF2B5EF4-FFF2-40B4-BE49-F238E27FC236}">
                <a16:creationId xmlns:a16="http://schemas.microsoft.com/office/drawing/2014/main" id="{DFD6D012-5DF8-8E9C-E67F-129C61E9B4F4}"/>
              </a:ext>
            </a:extLst>
          </p:cNvPr>
          <p:cNvSpPr>
            <a:spLocks noChangeArrowheads="1"/>
          </p:cNvSpPr>
          <p:nvPr/>
        </p:nvSpPr>
        <p:spPr bwMode="auto">
          <a:xfrm>
            <a:off x="609599" y="4128547"/>
            <a:ext cx="11300871"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000" dirty="0" err="1">
                <a:solidFill>
                  <a:srgbClr val="FFF1CC"/>
                </a:solidFill>
                <a:latin typeface="+mn-lt"/>
                <a:ea typeface="+mn-ea"/>
              </a:rPr>
              <a:t>Atliq</a:t>
            </a:r>
            <a:r>
              <a:rPr lang="en-US" altLang="en-US" sz="2000" dirty="0">
                <a:solidFill>
                  <a:srgbClr val="FFF1CC"/>
                </a:solidFill>
                <a:latin typeface="+mn-lt"/>
                <a:ea typeface="+mn-ea"/>
              </a:rPr>
              <a:t> Hardware's product portfolio is strongest in the Notebook (129), Accessories (116), and Peripherals (84) segments, reflecting higher market demand. In contrast, Desktop (32), Storage (27), and Networking (9) segments have fewer offerings.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000" dirty="0">
                <a:solidFill>
                  <a:srgbClr val="FFF1CC"/>
                </a:solidFill>
                <a:latin typeface="+mn-lt"/>
                <a:ea typeface="+mn-ea"/>
              </a:rPr>
              <a:t>The Development team should assess underperforming segments and redesign products to meet modern standards and market trends.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000" dirty="0">
                <a:solidFill>
                  <a:srgbClr val="FFF1CC"/>
                </a:solidFill>
                <a:latin typeface="+mn-lt"/>
                <a:ea typeface="+mn-ea"/>
              </a:rPr>
              <a:t>By focusing on innovation and expanding high-demand segments , </a:t>
            </a:r>
            <a:r>
              <a:rPr lang="en-US" altLang="en-US" sz="2000" dirty="0" err="1">
                <a:solidFill>
                  <a:srgbClr val="FFF1CC"/>
                </a:solidFill>
                <a:latin typeface="+mn-lt"/>
                <a:ea typeface="+mn-ea"/>
              </a:rPr>
              <a:t>Atliq</a:t>
            </a:r>
            <a:r>
              <a:rPr lang="en-US" altLang="en-US" sz="2000" dirty="0">
                <a:solidFill>
                  <a:srgbClr val="FFF1CC"/>
                </a:solidFill>
                <a:latin typeface="+mn-lt"/>
                <a:ea typeface="+mn-ea"/>
              </a:rPr>
              <a:t> Hardware can sustain its competitive advantage.</a:t>
            </a:r>
          </a:p>
        </p:txBody>
      </p:sp>
    </p:spTree>
    <p:extLst>
      <p:ext uri="{BB962C8B-B14F-4D97-AF65-F5344CB8AC3E}">
        <p14:creationId xmlns:p14="http://schemas.microsoft.com/office/powerpoint/2010/main" val="2333617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A67C67-6499-1E4F-91F0-15B28CA2E7EB}"/>
              </a:ext>
            </a:extLst>
          </p:cNvPr>
          <p:cNvSpPr>
            <a:spLocks noGrp="1"/>
          </p:cNvSpPr>
          <p:nvPr>
            <p:ph type="body" idx="1"/>
          </p:nvPr>
        </p:nvSpPr>
        <p:spPr>
          <a:xfrm>
            <a:off x="76200" y="152400"/>
            <a:ext cx="12039600" cy="615553"/>
          </a:xfrm>
        </p:spPr>
        <p:txBody>
          <a:bodyPr/>
          <a:lstStyle/>
          <a:p>
            <a:pPr marL="342900" indent="-342900">
              <a:buFont typeface="Arial" panose="020B0604020202020204" pitchFamily="34" charset="0"/>
              <a:buChar char="•"/>
            </a:pPr>
            <a:r>
              <a:rPr lang="en-GB" dirty="0">
                <a:latin typeface="+mn-lt"/>
              </a:rPr>
              <a:t>Which segment had the most increase in unique products in 2021 vs 2020? The final output contains these fields, segment product_count_2020 product_count_2021 difference</a:t>
            </a:r>
          </a:p>
        </p:txBody>
      </p:sp>
      <p:pic>
        <p:nvPicPr>
          <p:cNvPr id="5" name="Picture 4">
            <a:extLst>
              <a:ext uri="{FF2B5EF4-FFF2-40B4-BE49-F238E27FC236}">
                <a16:creationId xmlns:a16="http://schemas.microsoft.com/office/drawing/2014/main" id="{C01C2C9B-B529-4066-6008-E3354671B1F3}"/>
              </a:ext>
            </a:extLst>
          </p:cNvPr>
          <p:cNvPicPr>
            <a:picLocks noChangeAspect="1"/>
          </p:cNvPicPr>
          <p:nvPr/>
        </p:nvPicPr>
        <p:blipFill>
          <a:blip r:embed="rId2"/>
          <a:stretch>
            <a:fillRect/>
          </a:stretch>
        </p:blipFill>
        <p:spPr>
          <a:xfrm>
            <a:off x="381000" y="1231670"/>
            <a:ext cx="7315200" cy="2590800"/>
          </a:xfrm>
          <a:prstGeom prst="rect">
            <a:avLst/>
          </a:prstGeom>
        </p:spPr>
      </p:pic>
      <p:sp>
        <p:nvSpPr>
          <p:cNvPr id="2" name="Text Placeholder 2">
            <a:extLst>
              <a:ext uri="{FF2B5EF4-FFF2-40B4-BE49-F238E27FC236}">
                <a16:creationId xmlns:a16="http://schemas.microsoft.com/office/drawing/2014/main" id="{2ECA46F8-1EB3-13E8-537B-562907D1538E}"/>
              </a:ext>
            </a:extLst>
          </p:cNvPr>
          <p:cNvSpPr txBox="1">
            <a:spLocks/>
          </p:cNvSpPr>
          <p:nvPr/>
        </p:nvSpPr>
        <p:spPr>
          <a:xfrm>
            <a:off x="390699" y="3978410"/>
            <a:ext cx="1069570" cy="307777"/>
          </a:xfrm>
          <a:prstGeom prst="rect">
            <a:avLst/>
          </a:prstGeom>
        </p:spPr>
        <p:txBody>
          <a:bodyPr wrap="square" lIns="0" tIns="0" rIns="0" bIns="0">
            <a:spAutoFit/>
          </a:bodyPr>
          <a:lstStyle>
            <a:lvl1pPr marL="0">
              <a:defRPr sz="2000" b="0" i="0">
                <a:solidFill>
                  <a:srgbClr val="FFF1CC"/>
                </a:solidFill>
                <a:latin typeface="Arial Black"/>
                <a:ea typeface="+mn-ea"/>
                <a:cs typeface="Arial Black"/>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GB" dirty="0">
                <a:latin typeface="+mn-lt"/>
              </a:rPr>
              <a:t>Insights :</a:t>
            </a:r>
          </a:p>
        </p:txBody>
      </p:sp>
      <p:sp>
        <p:nvSpPr>
          <p:cNvPr id="4" name="Text Placeholder 2">
            <a:extLst>
              <a:ext uri="{FF2B5EF4-FFF2-40B4-BE49-F238E27FC236}">
                <a16:creationId xmlns:a16="http://schemas.microsoft.com/office/drawing/2014/main" id="{87F011DB-BAA0-EB2D-50D7-F0A0DE3AAC65}"/>
              </a:ext>
            </a:extLst>
          </p:cNvPr>
          <p:cNvSpPr txBox="1">
            <a:spLocks/>
          </p:cNvSpPr>
          <p:nvPr/>
        </p:nvSpPr>
        <p:spPr>
          <a:xfrm>
            <a:off x="381000" y="925175"/>
            <a:ext cx="2133600" cy="307777"/>
          </a:xfrm>
          <a:prstGeom prst="rect">
            <a:avLst/>
          </a:prstGeom>
        </p:spPr>
        <p:txBody>
          <a:bodyPr wrap="square" lIns="0" tIns="0" rIns="0" bIns="0">
            <a:spAutoFit/>
          </a:bodyPr>
          <a:lstStyle>
            <a:lvl1pPr marL="0">
              <a:defRPr sz="2000" b="0" i="0">
                <a:solidFill>
                  <a:srgbClr val="FFF1CC"/>
                </a:solidFill>
                <a:latin typeface="Arial Black"/>
                <a:ea typeface="+mn-ea"/>
                <a:cs typeface="Arial Black"/>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GB" dirty="0">
                <a:latin typeface="+mn-lt"/>
              </a:rPr>
              <a:t>Query &amp; Output :</a:t>
            </a:r>
          </a:p>
        </p:txBody>
      </p:sp>
      <p:pic>
        <p:nvPicPr>
          <p:cNvPr id="7" name="Picture 6">
            <a:extLst>
              <a:ext uri="{FF2B5EF4-FFF2-40B4-BE49-F238E27FC236}">
                <a16:creationId xmlns:a16="http://schemas.microsoft.com/office/drawing/2014/main" id="{267157C2-8D7F-0012-8415-6B2CF1357555}"/>
              </a:ext>
            </a:extLst>
          </p:cNvPr>
          <p:cNvPicPr>
            <a:picLocks noChangeAspect="1"/>
          </p:cNvPicPr>
          <p:nvPr/>
        </p:nvPicPr>
        <p:blipFill>
          <a:blip r:embed="rId3"/>
          <a:stretch>
            <a:fillRect/>
          </a:stretch>
        </p:blipFill>
        <p:spPr>
          <a:xfrm>
            <a:off x="374073" y="4343400"/>
            <a:ext cx="6309907" cy="2394065"/>
          </a:xfrm>
          <a:prstGeom prst="rect">
            <a:avLst/>
          </a:prstGeom>
        </p:spPr>
      </p:pic>
      <p:sp>
        <p:nvSpPr>
          <p:cNvPr id="8" name="Rectangle 1">
            <a:extLst>
              <a:ext uri="{FF2B5EF4-FFF2-40B4-BE49-F238E27FC236}">
                <a16:creationId xmlns:a16="http://schemas.microsoft.com/office/drawing/2014/main" id="{4E604336-A336-844F-D7E2-F307000ECF84}"/>
              </a:ext>
            </a:extLst>
          </p:cNvPr>
          <p:cNvSpPr>
            <a:spLocks noChangeArrowheads="1"/>
          </p:cNvSpPr>
          <p:nvPr/>
        </p:nvSpPr>
        <p:spPr bwMode="auto">
          <a:xfrm>
            <a:off x="6683981" y="4343400"/>
            <a:ext cx="535562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000" dirty="0">
                <a:solidFill>
                  <a:srgbClr val="FFF1CC"/>
                </a:solidFill>
                <a:latin typeface="+mn-lt"/>
                <a:ea typeface="+mn-ea"/>
              </a:rPr>
              <a:t>Accessories saw the highest growth with 34 new products.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000" dirty="0">
                <a:solidFill>
                  <a:srgbClr val="FFF1CC"/>
                </a:solidFill>
                <a:latin typeface="+mn-lt"/>
                <a:ea typeface="+mn-ea"/>
              </a:rPr>
              <a:t>Notebook and Peripherals added 16 new products each.</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000" dirty="0">
                <a:solidFill>
                  <a:srgbClr val="FFF1CC"/>
                </a:solidFill>
                <a:latin typeface="+mn-lt"/>
                <a:ea typeface="+mn-ea"/>
              </a:rPr>
              <a:t>Desktop improved from 7 to 22 products.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000" dirty="0">
                <a:solidFill>
                  <a:srgbClr val="FFF1CC"/>
                </a:solidFill>
                <a:latin typeface="+mn-lt"/>
                <a:ea typeface="+mn-ea"/>
              </a:rPr>
              <a:t>Networking saw the least growth, with only 3 new products</a:t>
            </a:r>
          </a:p>
        </p:txBody>
      </p:sp>
    </p:spTree>
    <p:extLst>
      <p:ext uri="{BB962C8B-B14F-4D97-AF65-F5344CB8AC3E}">
        <p14:creationId xmlns:p14="http://schemas.microsoft.com/office/powerpoint/2010/main" val="3082827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5DC63CE-7C60-364C-46D9-D512A709F4EC}"/>
              </a:ext>
            </a:extLst>
          </p:cNvPr>
          <p:cNvSpPr>
            <a:spLocks noGrp="1"/>
          </p:cNvSpPr>
          <p:nvPr>
            <p:ph type="body" idx="1"/>
          </p:nvPr>
        </p:nvSpPr>
        <p:spPr>
          <a:xfrm>
            <a:off x="76200" y="228600"/>
            <a:ext cx="12039600" cy="615553"/>
          </a:xfrm>
        </p:spPr>
        <p:txBody>
          <a:bodyPr/>
          <a:lstStyle/>
          <a:p>
            <a:pPr marL="342900" indent="-342900">
              <a:buFont typeface="Arial" panose="020B0604020202020204" pitchFamily="34" charset="0"/>
              <a:buChar char="•"/>
            </a:pPr>
            <a:r>
              <a:rPr lang="en-GB" dirty="0">
                <a:latin typeface="+mn-lt"/>
              </a:rPr>
              <a:t>Get the products that have the highest and lowest manufacturing costs. The final output should contain these fields, </a:t>
            </a:r>
            <a:r>
              <a:rPr lang="en-GB" dirty="0" err="1">
                <a:latin typeface="+mn-lt"/>
              </a:rPr>
              <a:t>product_code</a:t>
            </a:r>
            <a:r>
              <a:rPr lang="en-GB" dirty="0">
                <a:latin typeface="+mn-lt"/>
              </a:rPr>
              <a:t> product </a:t>
            </a:r>
            <a:r>
              <a:rPr lang="en-GB" dirty="0" err="1">
                <a:latin typeface="+mn-lt"/>
              </a:rPr>
              <a:t>manufacturing_cost</a:t>
            </a:r>
            <a:endParaRPr lang="en-GB" dirty="0">
              <a:latin typeface="+mn-lt"/>
            </a:endParaRPr>
          </a:p>
        </p:txBody>
      </p:sp>
      <p:pic>
        <p:nvPicPr>
          <p:cNvPr id="5" name="Picture 4">
            <a:extLst>
              <a:ext uri="{FF2B5EF4-FFF2-40B4-BE49-F238E27FC236}">
                <a16:creationId xmlns:a16="http://schemas.microsoft.com/office/drawing/2014/main" id="{2BF701C6-6EE4-E24E-9996-E6E6C603B32F}"/>
              </a:ext>
            </a:extLst>
          </p:cNvPr>
          <p:cNvPicPr>
            <a:picLocks noChangeAspect="1"/>
          </p:cNvPicPr>
          <p:nvPr/>
        </p:nvPicPr>
        <p:blipFill>
          <a:blip r:embed="rId2"/>
          <a:stretch>
            <a:fillRect/>
          </a:stretch>
        </p:blipFill>
        <p:spPr>
          <a:xfrm>
            <a:off x="457200" y="1524000"/>
            <a:ext cx="8474174" cy="2270957"/>
          </a:xfrm>
          <a:prstGeom prst="rect">
            <a:avLst/>
          </a:prstGeom>
        </p:spPr>
      </p:pic>
      <p:sp>
        <p:nvSpPr>
          <p:cNvPr id="2" name="Text Placeholder 2">
            <a:extLst>
              <a:ext uri="{FF2B5EF4-FFF2-40B4-BE49-F238E27FC236}">
                <a16:creationId xmlns:a16="http://schemas.microsoft.com/office/drawing/2014/main" id="{ABD12A50-1E92-25C8-EEAC-418D3B1814E8}"/>
              </a:ext>
            </a:extLst>
          </p:cNvPr>
          <p:cNvSpPr txBox="1">
            <a:spLocks/>
          </p:cNvSpPr>
          <p:nvPr/>
        </p:nvSpPr>
        <p:spPr>
          <a:xfrm>
            <a:off x="457200" y="4038600"/>
            <a:ext cx="9525000" cy="1538883"/>
          </a:xfrm>
          <a:prstGeom prst="rect">
            <a:avLst/>
          </a:prstGeom>
        </p:spPr>
        <p:txBody>
          <a:bodyPr wrap="square" lIns="0" tIns="0" rIns="0" bIns="0">
            <a:spAutoFit/>
          </a:bodyPr>
          <a:lstStyle>
            <a:lvl1pPr marL="0">
              <a:defRPr sz="2000" b="0" i="0">
                <a:solidFill>
                  <a:srgbClr val="FFF1CC"/>
                </a:solidFill>
                <a:latin typeface="Arial Black"/>
                <a:ea typeface="+mn-ea"/>
                <a:cs typeface="Arial Black"/>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GB" dirty="0">
                <a:latin typeface="+mn-lt"/>
              </a:rPr>
              <a:t>Insights :</a:t>
            </a:r>
            <a:br>
              <a:rPr lang="en-GB" dirty="0">
                <a:latin typeface="+mn-lt"/>
              </a:rPr>
            </a:br>
            <a:br>
              <a:rPr lang="en-GB" dirty="0">
                <a:latin typeface="+mn-lt"/>
              </a:rPr>
            </a:br>
            <a:r>
              <a:rPr lang="en-GB" dirty="0">
                <a:latin typeface="+mn-lt"/>
              </a:rPr>
              <a:t>AQ Home Alin 1 Gen 2 consumes high production cost of $240.54, where as AQ Master wired  x1 Ms is of cheapest production cost</a:t>
            </a:r>
            <a:br>
              <a:rPr lang="en-GB" dirty="0">
                <a:latin typeface="+mn-lt"/>
              </a:rPr>
            </a:br>
            <a:endParaRPr lang="en-GB" dirty="0">
              <a:latin typeface="+mn-lt"/>
            </a:endParaRPr>
          </a:p>
        </p:txBody>
      </p:sp>
      <p:sp>
        <p:nvSpPr>
          <p:cNvPr id="4" name="Text Placeholder 2">
            <a:extLst>
              <a:ext uri="{FF2B5EF4-FFF2-40B4-BE49-F238E27FC236}">
                <a16:creationId xmlns:a16="http://schemas.microsoft.com/office/drawing/2014/main" id="{C02D665F-5795-E777-395B-ED65B23F067A}"/>
              </a:ext>
            </a:extLst>
          </p:cNvPr>
          <p:cNvSpPr txBox="1">
            <a:spLocks/>
          </p:cNvSpPr>
          <p:nvPr/>
        </p:nvSpPr>
        <p:spPr>
          <a:xfrm>
            <a:off x="457200" y="1087796"/>
            <a:ext cx="1905000" cy="307777"/>
          </a:xfrm>
          <a:prstGeom prst="rect">
            <a:avLst/>
          </a:prstGeom>
        </p:spPr>
        <p:txBody>
          <a:bodyPr wrap="square" lIns="0" tIns="0" rIns="0" bIns="0">
            <a:spAutoFit/>
          </a:bodyPr>
          <a:lstStyle>
            <a:lvl1pPr marL="0">
              <a:defRPr sz="2000" b="0" i="0">
                <a:solidFill>
                  <a:srgbClr val="FFF1CC"/>
                </a:solidFill>
                <a:latin typeface="Arial Black"/>
                <a:ea typeface="+mn-ea"/>
                <a:cs typeface="Arial Black"/>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GB" dirty="0">
                <a:latin typeface="+mn-lt"/>
              </a:rPr>
              <a:t>Query &amp; Output :</a:t>
            </a:r>
          </a:p>
        </p:txBody>
      </p:sp>
    </p:spTree>
    <p:extLst>
      <p:ext uri="{BB962C8B-B14F-4D97-AF65-F5344CB8AC3E}">
        <p14:creationId xmlns:p14="http://schemas.microsoft.com/office/powerpoint/2010/main" val="554533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1063489-FE00-B85E-6C85-CF8E7B182CCC}"/>
              </a:ext>
            </a:extLst>
          </p:cNvPr>
          <p:cNvSpPr>
            <a:spLocks noGrp="1"/>
          </p:cNvSpPr>
          <p:nvPr>
            <p:ph type="body" idx="1"/>
          </p:nvPr>
        </p:nvSpPr>
        <p:spPr>
          <a:xfrm>
            <a:off x="76200" y="152400"/>
            <a:ext cx="12115800" cy="923330"/>
          </a:xfrm>
        </p:spPr>
        <p:txBody>
          <a:bodyPr/>
          <a:lstStyle/>
          <a:p>
            <a:pPr marL="342900" indent="-342900">
              <a:buFont typeface="Arial" panose="020B0604020202020204" pitchFamily="34" charset="0"/>
              <a:buChar char="•"/>
            </a:pPr>
            <a:r>
              <a:rPr lang="en-GB" dirty="0">
                <a:latin typeface="+mn-lt"/>
              </a:rPr>
              <a:t>Generate a report which contains the top 5 customers who received an average high </a:t>
            </a:r>
            <a:r>
              <a:rPr lang="en-GB" dirty="0" err="1">
                <a:latin typeface="+mn-lt"/>
              </a:rPr>
              <a:t>pre_invoice_discount_pct</a:t>
            </a:r>
            <a:r>
              <a:rPr lang="en-GB" dirty="0">
                <a:latin typeface="+mn-lt"/>
              </a:rPr>
              <a:t> for the fiscal year 2021 and in the Indian market. The final output contains these fields, </a:t>
            </a:r>
            <a:r>
              <a:rPr lang="en-GB" dirty="0" err="1">
                <a:latin typeface="+mn-lt"/>
              </a:rPr>
              <a:t>customer_code</a:t>
            </a:r>
            <a:r>
              <a:rPr lang="en-GB" dirty="0">
                <a:latin typeface="+mn-lt"/>
              </a:rPr>
              <a:t> customer </a:t>
            </a:r>
            <a:r>
              <a:rPr lang="en-GB" dirty="0" err="1">
                <a:latin typeface="+mn-lt"/>
              </a:rPr>
              <a:t>average_discount_percentage</a:t>
            </a:r>
            <a:endParaRPr lang="en-GB" dirty="0">
              <a:latin typeface="+mn-lt"/>
            </a:endParaRPr>
          </a:p>
        </p:txBody>
      </p:sp>
      <p:pic>
        <p:nvPicPr>
          <p:cNvPr id="5" name="Picture 4">
            <a:extLst>
              <a:ext uri="{FF2B5EF4-FFF2-40B4-BE49-F238E27FC236}">
                <a16:creationId xmlns:a16="http://schemas.microsoft.com/office/drawing/2014/main" id="{6C611F99-F6FD-6EE3-EACE-8F42E2838059}"/>
              </a:ext>
            </a:extLst>
          </p:cNvPr>
          <p:cNvPicPr>
            <a:picLocks noChangeAspect="1"/>
          </p:cNvPicPr>
          <p:nvPr/>
        </p:nvPicPr>
        <p:blipFill>
          <a:blip r:embed="rId2"/>
          <a:stretch>
            <a:fillRect/>
          </a:stretch>
        </p:blipFill>
        <p:spPr>
          <a:xfrm>
            <a:off x="381000" y="1600200"/>
            <a:ext cx="7369179" cy="2408129"/>
          </a:xfrm>
          <a:prstGeom prst="rect">
            <a:avLst/>
          </a:prstGeom>
        </p:spPr>
      </p:pic>
      <p:sp>
        <p:nvSpPr>
          <p:cNvPr id="2" name="Text Placeholder 2">
            <a:extLst>
              <a:ext uri="{FF2B5EF4-FFF2-40B4-BE49-F238E27FC236}">
                <a16:creationId xmlns:a16="http://schemas.microsoft.com/office/drawing/2014/main" id="{E6AF280F-6703-FD0D-CC01-C45947F48A1D}"/>
              </a:ext>
            </a:extLst>
          </p:cNvPr>
          <p:cNvSpPr txBox="1">
            <a:spLocks/>
          </p:cNvSpPr>
          <p:nvPr/>
        </p:nvSpPr>
        <p:spPr>
          <a:xfrm>
            <a:off x="381000" y="4313400"/>
            <a:ext cx="8229600" cy="307777"/>
          </a:xfrm>
          <a:prstGeom prst="rect">
            <a:avLst/>
          </a:prstGeom>
        </p:spPr>
        <p:txBody>
          <a:bodyPr wrap="square" lIns="0" tIns="0" rIns="0" bIns="0">
            <a:spAutoFit/>
          </a:bodyPr>
          <a:lstStyle>
            <a:lvl1pPr marL="0">
              <a:defRPr sz="2000" b="0" i="0">
                <a:solidFill>
                  <a:srgbClr val="FFF1CC"/>
                </a:solidFill>
                <a:latin typeface="Arial Black"/>
                <a:ea typeface="+mn-ea"/>
                <a:cs typeface="Arial Black"/>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GB" dirty="0">
                <a:latin typeface="+mn-lt"/>
              </a:rPr>
              <a:t>Insights :  </a:t>
            </a:r>
          </a:p>
        </p:txBody>
      </p:sp>
      <p:sp>
        <p:nvSpPr>
          <p:cNvPr id="4" name="Text Placeholder 2">
            <a:extLst>
              <a:ext uri="{FF2B5EF4-FFF2-40B4-BE49-F238E27FC236}">
                <a16:creationId xmlns:a16="http://schemas.microsoft.com/office/drawing/2014/main" id="{DCDFCD14-239C-3543-3AFC-7CDCED1CD342}"/>
              </a:ext>
            </a:extLst>
          </p:cNvPr>
          <p:cNvSpPr txBox="1">
            <a:spLocks/>
          </p:cNvSpPr>
          <p:nvPr/>
        </p:nvSpPr>
        <p:spPr>
          <a:xfrm>
            <a:off x="381000" y="1214887"/>
            <a:ext cx="1828800" cy="307777"/>
          </a:xfrm>
          <a:prstGeom prst="rect">
            <a:avLst/>
          </a:prstGeom>
        </p:spPr>
        <p:txBody>
          <a:bodyPr wrap="square" lIns="0" tIns="0" rIns="0" bIns="0">
            <a:spAutoFit/>
          </a:bodyPr>
          <a:lstStyle>
            <a:lvl1pPr marL="0">
              <a:defRPr sz="2000" b="0" i="0">
                <a:solidFill>
                  <a:srgbClr val="FFF1CC"/>
                </a:solidFill>
                <a:latin typeface="Arial Black"/>
                <a:ea typeface="+mn-ea"/>
                <a:cs typeface="Arial Black"/>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GB" dirty="0">
                <a:latin typeface="+mn-lt"/>
              </a:rPr>
              <a:t>Query &amp; Output : </a:t>
            </a:r>
          </a:p>
        </p:txBody>
      </p:sp>
      <p:pic>
        <p:nvPicPr>
          <p:cNvPr id="7" name="Picture 6">
            <a:extLst>
              <a:ext uri="{FF2B5EF4-FFF2-40B4-BE49-F238E27FC236}">
                <a16:creationId xmlns:a16="http://schemas.microsoft.com/office/drawing/2014/main" id="{CE55F51F-1FB6-3C1B-DABD-30979BE6B2A1}"/>
              </a:ext>
            </a:extLst>
          </p:cNvPr>
          <p:cNvPicPr>
            <a:picLocks noChangeAspect="1"/>
          </p:cNvPicPr>
          <p:nvPr/>
        </p:nvPicPr>
        <p:blipFill>
          <a:blip r:embed="rId3"/>
          <a:stretch>
            <a:fillRect/>
          </a:stretch>
        </p:blipFill>
        <p:spPr>
          <a:xfrm>
            <a:off x="8838942" y="1522664"/>
            <a:ext cx="2972058" cy="2987299"/>
          </a:xfrm>
          <a:prstGeom prst="rect">
            <a:avLst/>
          </a:prstGeom>
        </p:spPr>
      </p:pic>
      <p:sp>
        <p:nvSpPr>
          <p:cNvPr id="8" name="Rectangle 1">
            <a:extLst>
              <a:ext uri="{FF2B5EF4-FFF2-40B4-BE49-F238E27FC236}">
                <a16:creationId xmlns:a16="http://schemas.microsoft.com/office/drawing/2014/main" id="{D92D846B-FE55-714B-026C-1EF8ADEE3A48}"/>
              </a:ext>
            </a:extLst>
          </p:cNvPr>
          <p:cNvSpPr>
            <a:spLocks noChangeArrowheads="1"/>
          </p:cNvSpPr>
          <p:nvPr/>
        </p:nvSpPr>
        <p:spPr bwMode="auto">
          <a:xfrm>
            <a:off x="381000" y="4578503"/>
            <a:ext cx="112014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000" dirty="0">
                <a:solidFill>
                  <a:srgbClr val="FFF1CC"/>
                </a:solidFill>
                <a:latin typeface="+mn-lt"/>
                <a:ea typeface="+mn-ea"/>
              </a:rPr>
              <a:t>Flipkart received the highest pre-invoice discount at 30.83% and Amazon is at the bottom.</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000" dirty="0">
                <a:solidFill>
                  <a:srgbClr val="FFF1CC"/>
                </a:solidFill>
                <a:latin typeface="+mn-lt"/>
                <a:ea typeface="+mn-ea"/>
              </a:rPr>
              <a:t>Top 5 customers related to Indian Market and in Fiscal year 2021 received similar discount with an average discount of 30.21%.</a:t>
            </a:r>
          </a:p>
        </p:txBody>
      </p:sp>
    </p:spTree>
    <p:extLst>
      <p:ext uri="{BB962C8B-B14F-4D97-AF65-F5344CB8AC3E}">
        <p14:creationId xmlns:p14="http://schemas.microsoft.com/office/powerpoint/2010/main" val="4276500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841953A-9FB8-EE04-48A4-7408D54654BA}"/>
              </a:ext>
            </a:extLst>
          </p:cNvPr>
          <p:cNvSpPr>
            <a:spLocks noGrp="1"/>
          </p:cNvSpPr>
          <p:nvPr>
            <p:ph type="body" idx="1"/>
          </p:nvPr>
        </p:nvSpPr>
        <p:spPr>
          <a:xfrm>
            <a:off x="76200" y="152400"/>
            <a:ext cx="12039600" cy="923330"/>
          </a:xfrm>
        </p:spPr>
        <p:txBody>
          <a:bodyPr/>
          <a:lstStyle/>
          <a:p>
            <a:pPr marL="342900" indent="-342900">
              <a:buFont typeface="Arial" panose="020B0604020202020204" pitchFamily="34" charset="0"/>
              <a:buChar char="•"/>
            </a:pPr>
            <a:r>
              <a:rPr lang="en-GB" dirty="0">
                <a:latin typeface="+mn-lt"/>
              </a:rPr>
              <a:t>Get the complete report of the Gross sales amount for the customer “</a:t>
            </a:r>
            <a:r>
              <a:rPr lang="en-GB" dirty="0" err="1">
                <a:latin typeface="+mn-lt"/>
              </a:rPr>
              <a:t>Atliq</a:t>
            </a:r>
            <a:r>
              <a:rPr lang="en-GB" dirty="0">
                <a:latin typeface="+mn-lt"/>
              </a:rPr>
              <a:t> Exclusive” for each month . This analysis helps to get an idea of low and high-performing months and take strategic decisions. The final report contains these columns: Month Year Gross sales Amount</a:t>
            </a:r>
          </a:p>
        </p:txBody>
      </p:sp>
      <p:pic>
        <p:nvPicPr>
          <p:cNvPr id="7" name="Picture 6">
            <a:extLst>
              <a:ext uri="{FF2B5EF4-FFF2-40B4-BE49-F238E27FC236}">
                <a16:creationId xmlns:a16="http://schemas.microsoft.com/office/drawing/2014/main" id="{6670A173-D42F-1BE2-97E3-A1B12D9213EF}"/>
              </a:ext>
            </a:extLst>
          </p:cNvPr>
          <p:cNvPicPr>
            <a:picLocks noChangeAspect="1"/>
          </p:cNvPicPr>
          <p:nvPr/>
        </p:nvPicPr>
        <p:blipFill>
          <a:blip r:embed="rId2"/>
          <a:stretch>
            <a:fillRect/>
          </a:stretch>
        </p:blipFill>
        <p:spPr>
          <a:xfrm>
            <a:off x="381000" y="1428964"/>
            <a:ext cx="8534400" cy="1371600"/>
          </a:xfrm>
          <a:prstGeom prst="rect">
            <a:avLst/>
          </a:prstGeom>
        </p:spPr>
      </p:pic>
      <p:pic>
        <p:nvPicPr>
          <p:cNvPr id="9" name="Picture 8">
            <a:extLst>
              <a:ext uri="{FF2B5EF4-FFF2-40B4-BE49-F238E27FC236}">
                <a16:creationId xmlns:a16="http://schemas.microsoft.com/office/drawing/2014/main" id="{5F4F2E97-C0C5-3982-6C32-40EB1FA5AFF9}"/>
              </a:ext>
            </a:extLst>
          </p:cNvPr>
          <p:cNvPicPr>
            <a:picLocks noChangeAspect="1"/>
          </p:cNvPicPr>
          <p:nvPr/>
        </p:nvPicPr>
        <p:blipFill>
          <a:blip r:embed="rId3"/>
          <a:stretch>
            <a:fillRect/>
          </a:stretch>
        </p:blipFill>
        <p:spPr>
          <a:xfrm>
            <a:off x="9220200" y="1295400"/>
            <a:ext cx="2796782" cy="3787468"/>
          </a:xfrm>
          <a:prstGeom prst="rect">
            <a:avLst/>
          </a:prstGeom>
        </p:spPr>
      </p:pic>
      <p:sp>
        <p:nvSpPr>
          <p:cNvPr id="2" name="Text Placeholder 2">
            <a:extLst>
              <a:ext uri="{FF2B5EF4-FFF2-40B4-BE49-F238E27FC236}">
                <a16:creationId xmlns:a16="http://schemas.microsoft.com/office/drawing/2014/main" id="{696C2078-E280-6A54-D294-81F7C36014C7}"/>
              </a:ext>
            </a:extLst>
          </p:cNvPr>
          <p:cNvSpPr txBox="1">
            <a:spLocks/>
          </p:cNvSpPr>
          <p:nvPr/>
        </p:nvSpPr>
        <p:spPr>
          <a:xfrm>
            <a:off x="381000" y="2881357"/>
            <a:ext cx="1069570" cy="307777"/>
          </a:xfrm>
          <a:prstGeom prst="rect">
            <a:avLst/>
          </a:prstGeom>
        </p:spPr>
        <p:txBody>
          <a:bodyPr wrap="square" lIns="0" tIns="0" rIns="0" bIns="0">
            <a:spAutoFit/>
          </a:bodyPr>
          <a:lstStyle>
            <a:lvl1pPr marL="0">
              <a:defRPr sz="2000" b="0" i="0">
                <a:solidFill>
                  <a:srgbClr val="FFF1CC"/>
                </a:solidFill>
                <a:latin typeface="Arial Black"/>
                <a:ea typeface="+mn-ea"/>
                <a:cs typeface="Arial Black"/>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GB" dirty="0">
                <a:latin typeface="+mn-lt"/>
              </a:rPr>
              <a:t>Insights : </a:t>
            </a:r>
          </a:p>
        </p:txBody>
      </p:sp>
      <p:sp>
        <p:nvSpPr>
          <p:cNvPr id="4" name="Text Placeholder 2">
            <a:extLst>
              <a:ext uri="{FF2B5EF4-FFF2-40B4-BE49-F238E27FC236}">
                <a16:creationId xmlns:a16="http://schemas.microsoft.com/office/drawing/2014/main" id="{D377C80F-199E-606C-3527-6D964956F949}"/>
              </a:ext>
            </a:extLst>
          </p:cNvPr>
          <p:cNvSpPr txBox="1">
            <a:spLocks/>
          </p:cNvSpPr>
          <p:nvPr/>
        </p:nvSpPr>
        <p:spPr>
          <a:xfrm>
            <a:off x="381000" y="1109542"/>
            <a:ext cx="1069570" cy="307777"/>
          </a:xfrm>
          <a:prstGeom prst="rect">
            <a:avLst/>
          </a:prstGeom>
        </p:spPr>
        <p:txBody>
          <a:bodyPr wrap="square" lIns="0" tIns="0" rIns="0" bIns="0">
            <a:spAutoFit/>
          </a:bodyPr>
          <a:lstStyle>
            <a:lvl1pPr marL="0">
              <a:defRPr sz="2000" b="0" i="0">
                <a:solidFill>
                  <a:srgbClr val="FFF1CC"/>
                </a:solidFill>
                <a:latin typeface="Arial Black"/>
                <a:ea typeface="+mn-ea"/>
                <a:cs typeface="Arial Black"/>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GB" dirty="0">
                <a:latin typeface="+mn-lt"/>
              </a:rPr>
              <a:t>Query :</a:t>
            </a:r>
          </a:p>
        </p:txBody>
      </p:sp>
      <p:sp>
        <p:nvSpPr>
          <p:cNvPr id="5" name="Text Placeholder 2">
            <a:extLst>
              <a:ext uri="{FF2B5EF4-FFF2-40B4-BE49-F238E27FC236}">
                <a16:creationId xmlns:a16="http://schemas.microsoft.com/office/drawing/2014/main" id="{A620E140-31C0-F347-0B24-09751BEBC5B3}"/>
              </a:ext>
            </a:extLst>
          </p:cNvPr>
          <p:cNvSpPr txBox="1">
            <a:spLocks/>
          </p:cNvSpPr>
          <p:nvPr/>
        </p:nvSpPr>
        <p:spPr>
          <a:xfrm>
            <a:off x="9220200" y="987623"/>
            <a:ext cx="1069570" cy="307777"/>
          </a:xfrm>
          <a:prstGeom prst="rect">
            <a:avLst/>
          </a:prstGeom>
        </p:spPr>
        <p:txBody>
          <a:bodyPr wrap="square" lIns="0" tIns="0" rIns="0" bIns="0">
            <a:spAutoFit/>
          </a:bodyPr>
          <a:lstStyle>
            <a:lvl1pPr marL="0">
              <a:defRPr sz="2000" b="0" i="0">
                <a:solidFill>
                  <a:srgbClr val="FFF1CC"/>
                </a:solidFill>
                <a:latin typeface="Arial Black"/>
                <a:ea typeface="+mn-ea"/>
                <a:cs typeface="Arial Black"/>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GB" dirty="0">
                <a:latin typeface="+mn-lt"/>
              </a:rPr>
              <a:t>Output :</a:t>
            </a:r>
          </a:p>
        </p:txBody>
      </p:sp>
      <p:pic>
        <p:nvPicPr>
          <p:cNvPr id="8" name="Picture 7">
            <a:extLst>
              <a:ext uri="{FF2B5EF4-FFF2-40B4-BE49-F238E27FC236}">
                <a16:creationId xmlns:a16="http://schemas.microsoft.com/office/drawing/2014/main" id="{A78393B1-2285-4AF5-6702-528AE2BA7E9A}"/>
              </a:ext>
            </a:extLst>
          </p:cNvPr>
          <p:cNvPicPr>
            <a:picLocks noChangeAspect="1"/>
          </p:cNvPicPr>
          <p:nvPr/>
        </p:nvPicPr>
        <p:blipFill>
          <a:blip r:embed="rId4"/>
          <a:stretch>
            <a:fillRect/>
          </a:stretch>
        </p:blipFill>
        <p:spPr>
          <a:xfrm>
            <a:off x="381000" y="3236057"/>
            <a:ext cx="6187976" cy="1775614"/>
          </a:xfrm>
          <a:prstGeom prst="rect">
            <a:avLst/>
          </a:prstGeom>
        </p:spPr>
      </p:pic>
      <p:sp>
        <p:nvSpPr>
          <p:cNvPr id="10" name="Rectangle 1">
            <a:extLst>
              <a:ext uri="{FF2B5EF4-FFF2-40B4-BE49-F238E27FC236}">
                <a16:creationId xmlns:a16="http://schemas.microsoft.com/office/drawing/2014/main" id="{36F93BB5-9857-6B46-0252-F57425647E4A}"/>
              </a:ext>
            </a:extLst>
          </p:cNvPr>
          <p:cNvSpPr>
            <a:spLocks noChangeArrowheads="1"/>
          </p:cNvSpPr>
          <p:nvPr/>
        </p:nvSpPr>
        <p:spPr bwMode="auto">
          <a:xfrm>
            <a:off x="343674" y="5379126"/>
            <a:ext cx="10171926"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000" dirty="0">
                <a:solidFill>
                  <a:srgbClr val="FFF1CC"/>
                </a:solidFill>
                <a:latin typeface="+mn-lt"/>
                <a:ea typeface="+mn-ea"/>
              </a:rPr>
              <a:t>Sales were low from March to August 2020 due to covid pandemic-related lock down </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000" dirty="0">
                <a:solidFill>
                  <a:srgbClr val="FFF1CC"/>
                </a:solidFill>
                <a:latin typeface="+mn-lt"/>
                <a:ea typeface="+mn-ea"/>
              </a:rPr>
              <a:t>Sales improved from September 2020 onwards  and had highest sales in month of November and December with lockdown easing and the Christmas and New year season.</a:t>
            </a:r>
          </a:p>
        </p:txBody>
      </p:sp>
    </p:spTree>
    <p:extLst>
      <p:ext uri="{BB962C8B-B14F-4D97-AF65-F5344CB8AC3E}">
        <p14:creationId xmlns:p14="http://schemas.microsoft.com/office/powerpoint/2010/main" val="12949653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555</TotalTime>
  <Words>952</Words>
  <Application>Microsoft Office PowerPoint</Application>
  <PresentationFormat>Widescreen</PresentationFormat>
  <Paragraphs>73</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Arial Black</vt:lpstr>
      <vt:lpstr>Times New Roman</vt:lpstr>
      <vt:lpstr>Wingdings</vt:lpstr>
      <vt:lpstr>Office Theme</vt:lpstr>
      <vt:lpstr>Consumer Goods Ad_Hoc Insights</vt:lpstr>
      <vt:lpstr>OBJECTIVES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sample_challenge_presentation.pptx</dc:title>
  <dc:creator>Lakkakula Dheeraj</dc:creator>
  <cp:lastModifiedBy>Lakkakula Dheeraj</cp:lastModifiedBy>
  <cp:revision>5</cp:revision>
  <dcterms:created xsi:type="dcterms:W3CDTF">2025-03-24T13:26:46Z</dcterms:created>
  <dcterms:modified xsi:type="dcterms:W3CDTF">2025-03-25T21:35:51Z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